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9" r:id="rId4"/>
    <p:sldId id="260" r:id="rId5"/>
    <p:sldId id="261" r:id="rId6"/>
    <p:sldId id="262" r:id="rId7"/>
    <p:sldId id="263" r:id="rId8"/>
    <p:sldId id="264" r:id="rId9"/>
    <p:sldId id="265" r:id="rId10"/>
    <p:sldId id="266" r:id="rId11"/>
    <p:sldId id="267" r:id="rId12"/>
    <p:sldId id="283" r:id="rId13"/>
    <p:sldId id="268" r:id="rId14"/>
    <p:sldId id="269" r:id="rId15"/>
    <p:sldId id="284" r:id="rId16"/>
    <p:sldId id="289" r:id="rId17"/>
    <p:sldId id="270" r:id="rId18"/>
    <p:sldId id="285" r:id="rId19"/>
    <p:sldId id="277" r:id="rId20"/>
    <p:sldId id="288" r:id="rId21"/>
    <p:sldId id="272" r:id="rId22"/>
    <p:sldId id="287" r:id="rId23"/>
    <p:sldId id="273" r:id="rId24"/>
    <p:sldId id="274" r:id="rId25"/>
    <p:sldId id="278" r:id="rId26"/>
    <p:sldId id="279" r:id="rId27"/>
    <p:sldId id="280" r:id="rId28"/>
    <p:sldId id="275" r:id="rId29"/>
    <p:sldId id="281" r:id="rId30"/>
    <p:sldId id="282"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6425" autoAdjust="0"/>
  </p:normalViewPr>
  <p:slideViewPr>
    <p:cSldViewPr>
      <p:cViewPr>
        <p:scale>
          <a:sx n="59" d="100"/>
          <a:sy n="59" d="100"/>
        </p:scale>
        <p:origin x="-1512" y="62"/>
      </p:cViewPr>
      <p:guideLst>
        <p:guide orient="horz" pos="2160"/>
        <p:guide pos="2880"/>
      </p:guideLst>
    </p:cSldViewPr>
  </p:slideViewPr>
  <p:notesTextViewPr>
    <p:cViewPr>
      <p:scale>
        <a:sx n="1" d="1"/>
        <a:sy n="1" d="1"/>
      </p:scale>
      <p:origin x="0" y="0"/>
    </p:cViewPr>
  </p:notesTextViewPr>
  <p:sorterViewPr>
    <p:cViewPr>
      <p:scale>
        <a:sx n="66" d="100"/>
        <a:sy n="66" d="100"/>
      </p:scale>
      <p:origin x="0" y="1277"/>
    </p:cViewPr>
  </p:sorterViewPr>
  <p:notesViewPr>
    <p:cSldViewPr>
      <p:cViewPr>
        <p:scale>
          <a:sx n="86" d="100"/>
          <a:sy n="86" d="100"/>
        </p:scale>
        <p:origin x="-1378" y="7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9233C-CAF3-4AEC-BE87-A96ADD4B9F6C}" type="datetimeFigureOut">
              <a:rPr lang="en-US" smtClean="0"/>
              <a:pPr/>
              <a:t>9/7/2011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67072-E2D7-4697-B8EE-7086923D9CE5}" type="slidenum">
              <a:rPr lang="en-US" smtClean="0"/>
              <a:pPr/>
              <a:t>‹#›</a:t>
            </a:fld>
            <a:endParaRPr lang="en-US"/>
          </a:p>
        </p:txBody>
      </p:sp>
    </p:spTree>
    <p:extLst>
      <p:ext uri="{BB962C8B-B14F-4D97-AF65-F5344CB8AC3E}">
        <p14:creationId xmlns:p14="http://schemas.microsoft.com/office/powerpoint/2010/main" val="3082993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12</a:t>
            </a:fld>
            <a:endParaRPr lang="en-US"/>
          </a:p>
        </p:txBody>
      </p:sp>
    </p:spTree>
    <p:extLst>
      <p:ext uri="{BB962C8B-B14F-4D97-AF65-F5344CB8AC3E}">
        <p14:creationId xmlns:p14="http://schemas.microsoft.com/office/powerpoint/2010/main" val="915527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4867072-E2D7-4697-B8EE-7086923D9CE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16</a:t>
            </a:fld>
            <a:endParaRPr lang="en-US"/>
          </a:p>
        </p:txBody>
      </p:sp>
    </p:spTree>
    <p:extLst>
      <p:ext uri="{BB962C8B-B14F-4D97-AF65-F5344CB8AC3E}">
        <p14:creationId xmlns:p14="http://schemas.microsoft.com/office/powerpoint/2010/main" val="3844435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267200"/>
            <a:ext cx="5486400" cy="4114800"/>
          </a:xfrm>
        </p:spPr>
        <p:txBody>
          <a:bodyPr>
            <a:normAutofit/>
          </a:bodyPr>
          <a:lstStyle/>
          <a:p>
            <a:pPr lvl="1"/>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20</a:t>
            </a:fld>
            <a:endParaRPr lang="en-US"/>
          </a:p>
        </p:txBody>
      </p:sp>
    </p:spTree>
    <p:extLst>
      <p:ext uri="{BB962C8B-B14F-4D97-AF65-F5344CB8AC3E}">
        <p14:creationId xmlns:p14="http://schemas.microsoft.com/office/powerpoint/2010/main" val="2878062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28</a:t>
            </a:fld>
            <a:endParaRPr lang="en-US"/>
          </a:p>
        </p:txBody>
      </p:sp>
    </p:spTree>
    <p:extLst>
      <p:ext uri="{BB962C8B-B14F-4D97-AF65-F5344CB8AC3E}">
        <p14:creationId xmlns:p14="http://schemas.microsoft.com/office/powerpoint/2010/main" val="6832821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29</a:t>
            </a:fld>
            <a:endParaRPr lang="en-US"/>
          </a:p>
        </p:txBody>
      </p:sp>
    </p:spTree>
    <p:extLst>
      <p:ext uri="{BB962C8B-B14F-4D97-AF65-F5344CB8AC3E}">
        <p14:creationId xmlns:p14="http://schemas.microsoft.com/office/powerpoint/2010/main" val="1336087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30</a:t>
            </a:fld>
            <a:endParaRPr lang="en-US"/>
          </a:p>
        </p:txBody>
      </p:sp>
    </p:spTree>
    <p:extLst>
      <p:ext uri="{BB962C8B-B14F-4D97-AF65-F5344CB8AC3E}">
        <p14:creationId xmlns:p14="http://schemas.microsoft.com/office/powerpoint/2010/main" val="419119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4867072-E2D7-4697-B8EE-7086923D9CE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4867072-E2D7-4697-B8EE-7086923D9CE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867072-E2D7-4697-B8EE-7086923D9CE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08E6D2B-DFFA-463A-9AC1-B8D2FE9EA0EC}" type="datetimeFigureOut">
              <a:rPr lang="en-US" smtClean="0"/>
              <a:pPr/>
              <a:t>9/7/2011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EAC97CD-8B07-437E-AE3B-C764DF8D43E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E6D2B-DFFA-463A-9AC1-B8D2FE9EA0EC}" type="datetimeFigureOut">
              <a:rPr lang="en-US" smtClean="0"/>
              <a:pPr/>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E6D2B-DFFA-463A-9AC1-B8D2FE9EA0EC}" type="datetimeFigureOut">
              <a:rPr lang="en-US" smtClean="0"/>
              <a:pPr/>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8E6D2B-DFFA-463A-9AC1-B8D2FE9EA0EC}" type="datetimeFigureOut">
              <a:rPr lang="en-US" smtClean="0"/>
              <a:pPr/>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8E6D2B-DFFA-463A-9AC1-B8D2FE9EA0EC}" type="datetimeFigureOut">
              <a:rPr lang="en-US" smtClean="0"/>
              <a:pPr/>
              <a:t>9/7/2011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CEAC97CD-8B07-437E-AE3B-C764DF8D43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8E6D2B-DFFA-463A-9AC1-B8D2FE9EA0EC}" type="datetimeFigureOut">
              <a:rPr lang="en-US" smtClean="0"/>
              <a:pPr/>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8E6D2B-DFFA-463A-9AC1-B8D2FE9EA0EC}" type="datetimeFigureOut">
              <a:rPr lang="en-US" smtClean="0"/>
              <a:pPr/>
              <a:t>9/7/2011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8E6D2B-DFFA-463A-9AC1-B8D2FE9EA0EC}" type="datetimeFigureOut">
              <a:rPr lang="en-US" smtClean="0"/>
              <a:pPr/>
              <a:t>9/7/2011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E6D2B-DFFA-463A-9AC1-B8D2FE9EA0EC}" type="datetimeFigureOut">
              <a:rPr lang="en-US" smtClean="0"/>
              <a:pPr/>
              <a:t>9/7/2011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8E6D2B-DFFA-463A-9AC1-B8D2FE9EA0EC}" type="datetimeFigureOut">
              <a:rPr lang="en-US" smtClean="0"/>
              <a:pPr/>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8E6D2B-DFFA-463A-9AC1-B8D2FE9EA0EC}" type="datetimeFigureOut">
              <a:rPr lang="en-US" smtClean="0"/>
              <a:pPr/>
              <a:t>9/7/2011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AC97CD-8B07-437E-AE3B-C764DF8D43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08E6D2B-DFFA-463A-9AC1-B8D2FE9EA0EC}" type="datetimeFigureOut">
              <a:rPr lang="en-US" smtClean="0"/>
              <a:pPr/>
              <a:t>9/7/2011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EAC97CD-8B07-437E-AE3B-C764DF8D43E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gdnonline.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gendercc.net/"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143000"/>
            <a:ext cx="8610600" cy="2743200"/>
          </a:xfrm>
        </p:spPr>
        <p:txBody>
          <a:bodyPr>
            <a:normAutofit fontScale="90000"/>
          </a:bodyPr>
          <a:lstStyle/>
          <a:p>
            <a:pPr algn="l"/>
            <a:r>
              <a:rPr lang="en-US" dirty="0" smtClean="0"/>
              <a:t/>
            </a:r>
            <a:br>
              <a:rPr lang="en-US" dirty="0" smtClean="0"/>
            </a:br>
            <a:r>
              <a:rPr lang="en-US" dirty="0"/>
              <a:t/>
            </a:r>
            <a:br>
              <a:rPr lang="en-US" dirty="0"/>
            </a:br>
            <a:r>
              <a:rPr lang="en-US" dirty="0" smtClean="0"/>
              <a:t/>
            </a:r>
            <a:br>
              <a:rPr lang="en-US" dirty="0" smtClean="0"/>
            </a:br>
            <a:r>
              <a:rPr lang="en-US" dirty="0" smtClean="0"/>
              <a:t>G</a:t>
            </a:r>
            <a:r>
              <a:rPr lang="en-US" sz="4000" dirty="0" smtClean="0"/>
              <a:t>ender, Disaster, Climate:</a:t>
            </a:r>
            <a:br>
              <a:rPr lang="en-US" sz="4000" dirty="0" smtClean="0"/>
            </a:br>
            <a:r>
              <a:rPr lang="en-US" sz="4000" dirty="0"/>
              <a:t>New </a:t>
            </a:r>
            <a:r>
              <a:rPr lang="en-US" sz="4000" dirty="0" smtClean="0"/>
              <a:t>pathways to reduce risk </a:t>
            </a:r>
            <a:endParaRPr lang="en-US" dirty="0"/>
          </a:p>
        </p:txBody>
      </p:sp>
      <p:sp>
        <p:nvSpPr>
          <p:cNvPr id="3" name="Subtitle 2"/>
          <p:cNvSpPr>
            <a:spLocks noGrp="1"/>
          </p:cNvSpPr>
          <p:nvPr>
            <p:ph type="subTitle" idx="1"/>
          </p:nvPr>
        </p:nvSpPr>
        <p:spPr>
          <a:xfrm>
            <a:off x="304800" y="4038600"/>
            <a:ext cx="8305800" cy="1905000"/>
          </a:xfrm>
        </p:spPr>
        <p:txBody>
          <a:bodyPr>
            <a:normAutofit fontScale="92500" lnSpcReduction="10000"/>
          </a:bodyPr>
          <a:lstStyle/>
          <a:p>
            <a:pPr algn="r"/>
            <a:r>
              <a:rPr lang="en-US" dirty="0" smtClean="0"/>
              <a:t>Dr. Elaine Enarson, Independent Scholar, USA </a:t>
            </a:r>
          </a:p>
          <a:p>
            <a:pPr algn="r"/>
            <a:r>
              <a:rPr lang="en-US" dirty="0" smtClean="0"/>
              <a:t>2011 Annual Pat Reid Lecture</a:t>
            </a:r>
          </a:p>
          <a:p>
            <a:pPr algn="r"/>
            <a:r>
              <a:rPr lang="en-US" dirty="0" smtClean="0"/>
              <a:t>African Center for </a:t>
            </a:r>
            <a:r>
              <a:rPr lang="en-US" dirty="0"/>
              <a:t>D</a:t>
            </a:r>
            <a:r>
              <a:rPr lang="en-US" dirty="0" smtClean="0"/>
              <a:t>isaster Studies</a:t>
            </a:r>
            <a:endParaRPr lang="en-US" dirty="0"/>
          </a:p>
          <a:p>
            <a:pPr algn="r"/>
            <a:r>
              <a:rPr lang="en-US" dirty="0" smtClean="0"/>
              <a:t>North West University-Potchefstroom, South Africa</a:t>
            </a:r>
          </a:p>
        </p:txBody>
      </p:sp>
    </p:spTree>
    <p:extLst>
      <p:ext uri="{BB962C8B-B14F-4D97-AF65-F5344CB8AC3E}">
        <p14:creationId xmlns:p14="http://schemas.microsoft.com/office/powerpoint/2010/main" val="3513914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Capacities-His and Hers</a:t>
            </a:r>
            <a:endParaRPr lang="en-US" dirty="0"/>
          </a:p>
        </p:txBody>
      </p:sp>
      <p:sp>
        <p:nvSpPr>
          <p:cNvPr id="7" name="Content Placeholder 6"/>
          <p:cNvSpPr>
            <a:spLocks noGrp="1"/>
          </p:cNvSpPr>
          <p:nvPr>
            <p:ph idx="1"/>
          </p:nvPr>
        </p:nvSpPr>
        <p:spPr/>
        <p:txBody>
          <a:bodyPr/>
          <a:lstStyle/>
          <a:p>
            <a:r>
              <a:rPr lang="en-US" dirty="0" smtClean="0"/>
              <a:t>Gender shapes what men bring to the DRR/CCA table</a:t>
            </a:r>
          </a:p>
          <a:p>
            <a:pPr lvl="1"/>
            <a:r>
              <a:rPr lang="en-US" dirty="0" smtClean="0"/>
              <a:t>Livelihood assets, resources, tools</a:t>
            </a:r>
          </a:p>
          <a:p>
            <a:pPr lvl="1"/>
            <a:r>
              <a:rPr lang="en-US" dirty="0" smtClean="0"/>
              <a:t>Indigenous knowledge, production process</a:t>
            </a:r>
          </a:p>
          <a:p>
            <a:pPr lvl="1"/>
            <a:r>
              <a:rPr lang="en-US" dirty="0" smtClean="0"/>
              <a:t>Work related networks</a:t>
            </a:r>
          </a:p>
          <a:p>
            <a:pPr lvl="1"/>
            <a:r>
              <a:rPr lang="en-US" dirty="0" smtClean="0"/>
              <a:t>“First Response” occupational experience</a:t>
            </a:r>
          </a:p>
          <a:p>
            <a:pPr lvl="1"/>
            <a:r>
              <a:rPr lang="en-US" dirty="0" smtClean="0"/>
              <a:t>Administrative/managerial experience</a:t>
            </a:r>
          </a:p>
          <a:p>
            <a:pPr lvl="1"/>
            <a:r>
              <a:rPr lang="en-US" dirty="0" smtClean="0"/>
              <a:t>Formal leadership</a:t>
            </a:r>
          </a:p>
          <a:p>
            <a:pPr lvl="1"/>
            <a:r>
              <a:rPr lang="en-US" dirty="0" smtClean="0"/>
              <a:t>Economic power</a:t>
            </a:r>
          </a:p>
          <a:p>
            <a:pPr lvl="1"/>
            <a:endParaRPr lang="en-US" dirty="0"/>
          </a:p>
        </p:txBody>
      </p:sp>
    </p:spTree>
    <p:extLst>
      <p:ext uri="{BB962C8B-B14F-4D97-AF65-F5344CB8AC3E}">
        <p14:creationId xmlns:p14="http://schemas.microsoft.com/office/powerpoint/2010/main" val="845272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Victims?</a:t>
            </a:r>
            <a:endParaRPr lang="en-US" dirty="0"/>
          </a:p>
        </p:txBody>
      </p:sp>
      <p:sp>
        <p:nvSpPr>
          <p:cNvPr id="3" name="Content Placeholder 2"/>
          <p:cNvSpPr>
            <a:spLocks noGrp="1"/>
          </p:cNvSpPr>
          <p:nvPr>
            <p:ph idx="1"/>
          </p:nvPr>
        </p:nvSpPr>
        <p:spPr/>
        <p:txBody>
          <a:bodyPr>
            <a:normAutofit/>
          </a:bodyPr>
          <a:lstStyle/>
          <a:p>
            <a:r>
              <a:rPr lang="en-US" dirty="0" smtClean="0"/>
              <a:t>Women are risk managers – </a:t>
            </a:r>
            <a:r>
              <a:rPr lang="en-US" b="1" dirty="0" smtClean="0"/>
              <a:t>and</a:t>
            </a:r>
            <a:r>
              <a:rPr lang="en-US" dirty="0" smtClean="0"/>
              <a:t> </a:t>
            </a:r>
            <a:r>
              <a:rPr lang="en-US" b="1" dirty="0" smtClean="0"/>
              <a:t>also</a:t>
            </a:r>
            <a:r>
              <a:rPr lang="en-US" dirty="0" smtClean="0"/>
              <a:t> often highly vulnerable to hazards and disasters</a:t>
            </a:r>
          </a:p>
          <a:p>
            <a:r>
              <a:rPr lang="en-US" dirty="0" smtClean="0"/>
              <a:t>Consider</a:t>
            </a:r>
          </a:p>
          <a:p>
            <a:pPr lvl="1"/>
            <a:r>
              <a:rPr lang="en-US" dirty="0" smtClean="0"/>
              <a:t>Risk perception-readiness to act</a:t>
            </a:r>
          </a:p>
          <a:p>
            <a:pPr lvl="1"/>
            <a:r>
              <a:rPr lang="en-US" dirty="0" smtClean="0"/>
              <a:t>Life experience—coping  skills</a:t>
            </a:r>
            <a:endParaRPr lang="en-US" dirty="0"/>
          </a:p>
          <a:p>
            <a:pPr lvl="1"/>
            <a:r>
              <a:rPr lang="en-US" dirty="0"/>
              <a:t>Livelihood assets, resources, tools</a:t>
            </a:r>
          </a:p>
          <a:p>
            <a:pPr lvl="1"/>
            <a:r>
              <a:rPr lang="en-US" dirty="0"/>
              <a:t>Work related </a:t>
            </a:r>
            <a:r>
              <a:rPr lang="en-US" dirty="0" smtClean="0"/>
              <a:t>networks-and social/family networks</a:t>
            </a:r>
          </a:p>
          <a:p>
            <a:pPr lvl="1"/>
            <a:r>
              <a:rPr lang="en-US" dirty="0" smtClean="0"/>
              <a:t>“Comprehensive” long-term “responders”</a:t>
            </a:r>
          </a:p>
          <a:p>
            <a:pPr lvl="1"/>
            <a:r>
              <a:rPr lang="en-US" dirty="0" smtClean="0"/>
              <a:t>Local/indigenous knowledge</a:t>
            </a:r>
          </a:p>
          <a:p>
            <a:pPr lvl="1"/>
            <a:r>
              <a:rPr lang="en-US" dirty="0" smtClean="0"/>
              <a:t>Environmental stewardship </a:t>
            </a:r>
          </a:p>
          <a:p>
            <a:pPr marL="585216" lvl="1" indent="0">
              <a:buNone/>
            </a:pPr>
            <a:endParaRPr lang="en-US" dirty="0"/>
          </a:p>
        </p:txBody>
      </p:sp>
    </p:spTree>
    <p:extLst>
      <p:ext uri="{BB962C8B-B14F-4D97-AF65-F5344CB8AC3E}">
        <p14:creationId xmlns:p14="http://schemas.microsoft.com/office/powerpoint/2010/main" val="17077060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Administrative/managerial experience—and family/household management </a:t>
            </a:r>
          </a:p>
          <a:p>
            <a:pPr lvl="1"/>
            <a:r>
              <a:rPr lang="en-US" dirty="0" smtClean="0"/>
              <a:t>Community leadership</a:t>
            </a:r>
          </a:p>
          <a:p>
            <a:pPr lvl="1"/>
            <a:r>
              <a:rPr lang="en-US" dirty="0" smtClean="0"/>
              <a:t>Formal leadership—and informal political leadership</a:t>
            </a:r>
          </a:p>
          <a:p>
            <a:pPr lvl="1"/>
            <a:r>
              <a:rPr lang="en-US" dirty="0" smtClean="0"/>
              <a:t>Diversified incomes, self-help groups, micro-finance networks based on social capital, women’s cooperatives</a:t>
            </a:r>
          </a:p>
          <a:p>
            <a:pPr lvl="1"/>
            <a:r>
              <a:rPr lang="en-US" dirty="0" smtClean="0"/>
              <a:t>Nursing, health care outreach skills</a:t>
            </a:r>
          </a:p>
          <a:p>
            <a:pPr lvl="1"/>
            <a:r>
              <a:rPr lang="en-US" dirty="0" smtClean="0"/>
              <a:t>Child care/child development skills</a:t>
            </a:r>
          </a:p>
          <a:p>
            <a:pPr lvl="1"/>
            <a:r>
              <a:rPr lang="en-US" dirty="0" smtClean="0"/>
              <a:t>Disaster-relevant occupational skills</a:t>
            </a:r>
          </a:p>
          <a:p>
            <a:pPr lvl="1"/>
            <a:r>
              <a:rPr lang="en-US" b="1" dirty="0" smtClean="0"/>
              <a:t>Social  justice organizing and gender justice, too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77200" cy="1828800"/>
          </a:xfrm>
        </p:spPr>
        <p:txBody>
          <a:bodyPr/>
          <a:lstStyle/>
          <a:p>
            <a:r>
              <a:rPr lang="en-US" dirty="0" smtClean="0"/>
              <a:t>Practical steps and new platforms for action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76373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gender</a:t>
            </a:r>
            <a:endParaRPr lang="en-US" dirty="0"/>
          </a:p>
        </p:txBody>
      </p:sp>
      <p:sp>
        <p:nvSpPr>
          <p:cNvPr id="3" name="Content Placeholder 2"/>
          <p:cNvSpPr>
            <a:spLocks noGrp="1"/>
          </p:cNvSpPr>
          <p:nvPr>
            <p:ph idx="1"/>
          </p:nvPr>
        </p:nvSpPr>
        <p:spPr/>
        <p:txBody>
          <a:bodyPr/>
          <a:lstStyle/>
          <a:p>
            <a:r>
              <a:rPr lang="en-US" dirty="0" smtClean="0"/>
              <a:t>From “hers” to “ours”</a:t>
            </a:r>
          </a:p>
          <a:p>
            <a:r>
              <a:rPr lang="en-US" dirty="0" smtClean="0"/>
              <a:t>From the margins to the center</a:t>
            </a:r>
          </a:p>
          <a:p>
            <a:r>
              <a:rPr lang="en-US" dirty="0" smtClean="0"/>
              <a:t>From the personal to the institutional</a:t>
            </a:r>
          </a:p>
          <a:p>
            <a:r>
              <a:rPr lang="en-US" dirty="0" smtClean="0"/>
              <a:t>From theory to practice</a:t>
            </a:r>
          </a:p>
          <a:p>
            <a:r>
              <a:rPr lang="en-US" dirty="0" smtClean="0"/>
              <a:t>From optional to essential</a:t>
            </a:r>
          </a:p>
          <a:p>
            <a:pPr lvl="1"/>
            <a:r>
              <a:rPr lang="en-US" dirty="0" smtClean="0"/>
              <a:t>Gender-aware practice is “good practice”</a:t>
            </a:r>
          </a:p>
        </p:txBody>
      </p:sp>
    </p:spTree>
    <p:extLst>
      <p:ext uri="{BB962C8B-B14F-4D97-AF65-F5344CB8AC3E}">
        <p14:creationId xmlns:p14="http://schemas.microsoft.com/office/powerpoint/2010/main" val="3058439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we too often miss</a:t>
            </a:r>
            <a:endParaRPr lang="en-US" dirty="0"/>
          </a:p>
        </p:txBody>
      </p:sp>
      <p:sp>
        <p:nvSpPr>
          <p:cNvPr id="5" name="Content Placeholder 4"/>
          <p:cNvSpPr>
            <a:spLocks noGrp="1"/>
          </p:cNvSpPr>
          <p:nvPr>
            <p:ph idx="1"/>
          </p:nvPr>
        </p:nvSpPr>
        <p:spPr/>
        <p:txBody>
          <a:bodyPr/>
          <a:lstStyle/>
          <a:p>
            <a:r>
              <a:rPr lang="en-US" dirty="0" smtClean="0"/>
              <a:t>Without sensitivity to gender we often</a:t>
            </a:r>
          </a:p>
          <a:p>
            <a:pPr lvl="1"/>
            <a:r>
              <a:rPr lang="en-US" dirty="0" smtClean="0"/>
              <a:t>Waste mitigation/adaptation, preparedness, relief and recovery resources</a:t>
            </a:r>
          </a:p>
          <a:p>
            <a:pPr lvl="1"/>
            <a:r>
              <a:rPr lang="en-US" dirty="0" smtClean="0"/>
              <a:t>Waste talent, skills, energy</a:t>
            </a:r>
          </a:p>
          <a:p>
            <a:pPr lvl="1"/>
            <a:r>
              <a:rPr lang="en-US" dirty="0" smtClean="0"/>
              <a:t>Lose opportunities to “build back better”</a:t>
            </a:r>
          </a:p>
          <a:p>
            <a:pPr lvl="1"/>
            <a:r>
              <a:rPr lang="en-US" dirty="0" smtClean="0"/>
              <a:t>Reproduce vulnerabilities</a:t>
            </a:r>
          </a:p>
          <a:p>
            <a:pPr lvl="1"/>
            <a:r>
              <a:rPr lang="en-US" dirty="0" smtClean="0"/>
              <a:t>Violate women’s human rights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(Very) selected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GROOTS—Turkey, Jamaica, SSP</a:t>
            </a:r>
          </a:p>
          <a:p>
            <a:r>
              <a:rPr lang="en-US" dirty="0" smtClean="0"/>
              <a:t>Self-Employed Women’s Association—India</a:t>
            </a:r>
          </a:p>
          <a:p>
            <a:r>
              <a:rPr lang="en-US" dirty="0" smtClean="0"/>
              <a:t>Gender Collective—Haiti</a:t>
            </a:r>
          </a:p>
          <a:p>
            <a:r>
              <a:rPr lang="en-US" dirty="0" smtClean="0"/>
              <a:t>Women’s spaces—Banda Aceh</a:t>
            </a:r>
          </a:p>
          <a:p>
            <a:r>
              <a:rPr lang="en-US" dirty="0" smtClean="0"/>
              <a:t>Buddhist/gender trainings—Colombo</a:t>
            </a:r>
          </a:p>
          <a:p>
            <a:r>
              <a:rPr lang="en-US" dirty="0" smtClean="0"/>
              <a:t>La </a:t>
            </a:r>
            <a:r>
              <a:rPr lang="en-US" dirty="0" err="1" smtClean="0"/>
              <a:t>Masica</a:t>
            </a:r>
            <a:r>
              <a:rPr lang="en-US" dirty="0" smtClean="0"/>
              <a:t>—Honduras</a:t>
            </a:r>
          </a:p>
          <a:p>
            <a:r>
              <a:rPr lang="en-US" dirty="0" smtClean="0"/>
              <a:t>Women Will Rebuild—Miami</a:t>
            </a:r>
          </a:p>
          <a:p>
            <a:r>
              <a:rPr lang="en-US" dirty="0" smtClean="0"/>
              <a:t>And. . </a:t>
            </a:r>
          </a:p>
          <a:p>
            <a:pPr lvl="1"/>
            <a:r>
              <a:rPr lang="en-US" dirty="0" err="1" smtClean="0"/>
              <a:t>Soroptimist</a:t>
            </a:r>
            <a:r>
              <a:rPr lang="en-US" dirty="0" smtClean="0"/>
              <a:t> International/ISDR Africa</a:t>
            </a:r>
          </a:p>
          <a:p>
            <a:pPr lvl="1"/>
            <a:r>
              <a:rPr lang="en-US" dirty="0" smtClean="0"/>
              <a:t>EMPOWER and Girl Scouts – new badge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Building resilience together</a:t>
            </a:r>
            <a:endParaRPr lang="en-US" dirty="0"/>
          </a:p>
        </p:txBody>
      </p:sp>
      <p:sp>
        <p:nvSpPr>
          <p:cNvPr id="3" name="Content Placeholder 2"/>
          <p:cNvSpPr>
            <a:spLocks noGrp="1"/>
          </p:cNvSpPr>
          <p:nvPr>
            <p:ph idx="1"/>
          </p:nvPr>
        </p:nvSpPr>
        <p:spPr/>
        <p:txBody>
          <a:bodyPr>
            <a:normAutofit lnSpcReduction="10000"/>
          </a:bodyPr>
          <a:lstStyle/>
          <a:p>
            <a:r>
              <a:rPr lang="en-US" dirty="0" smtClean="0"/>
              <a:t>Gender equality, DRR and CCA are different social movements but “joined at the hip”</a:t>
            </a:r>
          </a:p>
          <a:p>
            <a:r>
              <a:rPr lang="en-US" dirty="0" smtClean="0"/>
              <a:t>To build meaningful “resilience,” gendered vulnerabilities must be addressed and the capacities of both women and men tapped</a:t>
            </a:r>
          </a:p>
          <a:p>
            <a:r>
              <a:rPr lang="en-US" dirty="0" smtClean="0"/>
              <a:t>Integration is essential</a:t>
            </a:r>
            <a:endParaRPr lang="en-US" dirty="0"/>
          </a:p>
          <a:p>
            <a:pPr lvl="1"/>
            <a:r>
              <a:rPr lang="en-US" dirty="0" smtClean="0"/>
              <a:t>gender </a:t>
            </a:r>
            <a:r>
              <a:rPr lang="en-US" dirty="0"/>
              <a:t>into DRR and </a:t>
            </a:r>
            <a:r>
              <a:rPr lang="en-US" dirty="0" smtClean="0"/>
              <a:t>CCA</a:t>
            </a:r>
            <a:endParaRPr lang="en-US" dirty="0"/>
          </a:p>
          <a:p>
            <a:pPr lvl="1"/>
            <a:r>
              <a:rPr lang="en-US" dirty="0" smtClean="0"/>
              <a:t>DRR </a:t>
            </a:r>
            <a:r>
              <a:rPr lang="en-US" dirty="0"/>
              <a:t>and CCA </a:t>
            </a:r>
            <a:r>
              <a:rPr lang="en-US" dirty="0" smtClean="0"/>
              <a:t>efforts</a:t>
            </a:r>
          </a:p>
          <a:p>
            <a:pPr lvl="1"/>
            <a:r>
              <a:rPr lang="en-US" dirty="0" smtClean="0"/>
              <a:t>the work that women and men do in this field</a:t>
            </a:r>
          </a:p>
          <a:p>
            <a:pPr lvl="1"/>
            <a:r>
              <a:rPr lang="en-US" dirty="0" smtClean="0"/>
              <a:t>local, national and regional efforts</a:t>
            </a:r>
          </a:p>
          <a:p>
            <a:r>
              <a:rPr lang="en-US" dirty="0" smtClean="0"/>
              <a:t>Sustained gender-responsive practice is vital</a:t>
            </a:r>
            <a:endParaRPr lang="en-US" dirty="0"/>
          </a:p>
          <a:p>
            <a:pPr lvl="1"/>
            <a:endParaRPr lang="en-US" dirty="0"/>
          </a:p>
        </p:txBody>
      </p:sp>
    </p:spTree>
    <p:extLst>
      <p:ext uri="{BB962C8B-B14F-4D97-AF65-F5344CB8AC3E}">
        <p14:creationId xmlns:p14="http://schemas.microsoft.com/office/powerpoint/2010/main" val="1995054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 the possibilities here in South Africa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Power of women as household heads</a:t>
            </a:r>
          </a:p>
          <a:p>
            <a:r>
              <a:rPr lang="en-US" dirty="0" smtClean="0"/>
              <a:t>Power of women as food producers </a:t>
            </a:r>
          </a:p>
          <a:p>
            <a:r>
              <a:rPr lang="en-US" dirty="0" smtClean="0"/>
              <a:t>Women’s historic leadership against apartheid—and </a:t>
            </a:r>
          </a:p>
          <a:p>
            <a:r>
              <a:rPr lang="en-US" dirty="0" smtClean="0"/>
              <a:t>Constitutional foundation for equality</a:t>
            </a:r>
          </a:p>
          <a:p>
            <a:r>
              <a:rPr lang="en-US" dirty="0" smtClean="0"/>
              <a:t>Women’s Parliament, SADC Gender Protocol </a:t>
            </a:r>
            <a:r>
              <a:rPr lang="en-US" dirty="0" smtClean="0"/>
              <a:t>Alliance, Environment Ministry meeting w women on CC, Durban</a:t>
            </a:r>
            <a:endParaRPr lang="en-US" dirty="0" smtClean="0"/>
          </a:p>
          <a:p>
            <a:r>
              <a:rPr lang="en-US" dirty="0" smtClean="0"/>
              <a:t>Women’s mobilization around climate change, e.g. SAGEN, </a:t>
            </a:r>
            <a:r>
              <a:rPr lang="en-US" dirty="0" err="1" smtClean="0"/>
              <a:t>Energia</a:t>
            </a:r>
            <a:r>
              <a:rPr lang="en-US" dirty="0" smtClean="0"/>
              <a:t>, Gender and Water Alliance, </a:t>
            </a:r>
            <a:r>
              <a:rPr lang="en-US" dirty="0" err="1" smtClean="0"/>
              <a:t>genCC</a:t>
            </a:r>
            <a:endParaRPr lang="en-US" dirty="0" smtClean="0"/>
          </a:p>
          <a:p>
            <a:r>
              <a:rPr lang="en-US" dirty="0" smtClean="0"/>
              <a:t>Women’s afforestation campaigns, adaptation of new opportunities in  the “green economy”</a:t>
            </a:r>
          </a:p>
          <a:p>
            <a:r>
              <a:rPr lang="en-US" dirty="0" smtClean="0"/>
              <a:t>Women in disaster management roles here</a:t>
            </a:r>
          </a:p>
          <a:p>
            <a:r>
              <a:rPr lang="en-US" dirty="0" smtClean="0"/>
              <a:t>Potential of girls—the </a:t>
            </a:r>
            <a:r>
              <a:rPr lang="en-US" b="1" dirty="0" smtClean="0"/>
              <a:t>GIRRL</a:t>
            </a:r>
            <a:r>
              <a:rPr lang="en-US" dirty="0" smtClean="0"/>
              <a:t> Project in NW Province</a:t>
            </a:r>
          </a:p>
          <a:p>
            <a:r>
              <a:rPr lang="en-US" dirty="0" smtClean="0"/>
              <a:t>Pat Reid!</a:t>
            </a:r>
          </a:p>
          <a:p>
            <a:pPr lvl="2"/>
            <a:endParaRPr lang="en-US" dirty="0"/>
          </a:p>
        </p:txBody>
      </p:sp>
    </p:spTree>
    <p:extLst>
      <p:ext uri="{BB962C8B-B14F-4D97-AF65-F5344CB8AC3E}">
        <p14:creationId xmlns:p14="http://schemas.microsoft.com/office/powerpoint/2010/main" val="223389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r>
              <a:rPr lang="en-US" dirty="0" smtClean="0"/>
              <a:t>Strong foundations &amp; strong need</a:t>
            </a:r>
            <a:endParaRPr lang="en-US" dirty="0"/>
          </a:p>
        </p:txBody>
      </p:sp>
      <p:sp>
        <p:nvSpPr>
          <p:cNvPr id="3" name="Content Placeholder 2"/>
          <p:cNvSpPr>
            <a:spLocks noGrp="1"/>
          </p:cNvSpPr>
          <p:nvPr>
            <p:ph idx="1"/>
          </p:nvPr>
        </p:nvSpPr>
        <p:spPr/>
        <p:txBody>
          <a:bodyPr/>
          <a:lstStyle/>
          <a:p>
            <a:r>
              <a:rPr lang="en-US" dirty="0" smtClean="0"/>
              <a:t>Addressing disaster management specifically</a:t>
            </a:r>
          </a:p>
          <a:p>
            <a:endParaRPr lang="en-US" dirty="0" smtClean="0"/>
          </a:p>
          <a:p>
            <a:pPr lvl="1"/>
            <a:r>
              <a:rPr lang="en-US" dirty="0" smtClean="0"/>
              <a:t>Knowing we are </a:t>
            </a:r>
            <a:r>
              <a:rPr lang="en-US" b="1" dirty="0" smtClean="0"/>
              <a:t>all</a:t>
            </a:r>
            <a:r>
              <a:rPr lang="en-US" dirty="0" smtClean="0"/>
              <a:t> ‘disaster risk managers,’ too</a:t>
            </a:r>
          </a:p>
          <a:p>
            <a:pPr lvl="1"/>
            <a:r>
              <a:rPr lang="en-US" dirty="0" smtClean="0"/>
              <a:t>But highlighting the lead role of local </a:t>
            </a:r>
            <a:r>
              <a:rPr lang="en-US" dirty="0" err="1" smtClean="0"/>
              <a:t>govt</a:t>
            </a:r>
            <a:r>
              <a:rPr lang="en-US" dirty="0" smtClean="0"/>
              <a:t> in DRR</a:t>
            </a:r>
          </a:p>
          <a:p>
            <a:pPr lvl="1"/>
            <a:r>
              <a:rPr lang="en-US" dirty="0" smtClean="0"/>
              <a:t>And the value a community-driven approach adds</a:t>
            </a:r>
          </a:p>
          <a:p>
            <a:pPr lvl="1"/>
            <a:r>
              <a:rPr lang="en-US" dirty="0" smtClean="0"/>
              <a:t>When women are full and equal partners</a:t>
            </a:r>
          </a:p>
          <a:p>
            <a:pPr lvl="1"/>
            <a:endParaRPr lang="en-US" dirty="0" smtClean="0"/>
          </a:p>
          <a:p>
            <a:r>
              <a:rPr lang="en-US" dirty="0" smtClean="0"/>
              <a:t>Let’s look at </a:t>
            </a:r>
            <a:r>
              <a:rPr lang="en-US" dirty="0" smtClean="0"/>
              <a:t>some policy guidance</a:t>
            </a:r>
          </a:p>
          <a:p>
            <a:r>
              <a:rPr lang="en-US" dirty="0" smtClean="0"/>
              <a:t>And especially the Hyogo Framework </a:t>
            </a:r>
            <a:r>
              <a:rPr lang="en-US" smtClean="0"/>
              <a:t>for Action</a:t>
            </a:r>
            <a:endParaRPr lang="en-US" dirty="0"/>
          </a:p>
        </p:txBody>
      </p:sp>
    </p:spTree>
    <p:extLst>
      <p:ext uri="{BB962C8B-B14F-4D97-AF65-F5344CB8AC3E}">
        <p14:creationId xmlns:p14="http://schemas.microsoft.com/office/powerpoint/2010/main" val="1426065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Heartfelt thanks! And some impressions</a:t>
            </a:r>
          </a:p>
          <a:p>
            <a:r>
              <a:rPr lang="en-US" dirty="0" smtClean="0"/>
              <a:t>The looping photographs behind me </a:t>
            </a:r>
          </a:p>
          <a:p>
            <a:r>
              <a:rPr lang="en-US" dirty="0" smtClean="0"/>
              <a:t>My purpose this morning</a:t>
            </a:r>
          </a:p>
          <a:p>
            <a:pPr lvl="1"/>
            <a:r>
              <a:rPr lang="en-US" dirty="0" smtClean="0"/>
              <a:t>“Connect the dots” in our work to reduce risk</a:t>
            </a:r>
          </a:p>
          <a:p>
            <a:pPr lvl="1"/>
            <a:r>
              <a:rPr lang="en-US" dirty="0" smtClean="0"/>
              <a:t>Building resilience: What gender brings</a:t>
            </a:r>
          </a:p>
          <a:p>
            <a:pPr lvl="1"/>
            <a:r>
              <a:rPr lang="en-US" dirty="0" smtClean="0"/>
              <a:t>Practical steps and new platforms for action</a:t>
            </a:r>
          </a:p>
          <a:p>
            <a:r>
              <a:rPr lang="en-US" dirty="0" smtClean="0"/>
              <a:t>Your thoughts</a:t>
            </a:r>
          </a:p>
          <a:p>
            <a:pPr lvl="1"/>
            <a:endParaRPr lang="en-US" dirty="0"/>
          </a:p>
        </p:txBody>
      </p:sp>
    </p:spTree>
    <p:extLst>
      <p:ext uri="{BB962C8B-B14F-4D97-AF65-F5344CB8AC3E}">
        <p14:creationId xmlns:p14="http://schemas.microsoft.com/office/powerpoint/2010/main" val="725922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399"/>
            <a:ext cx="7467600" cy="5755422"/>
          </a:xfrm>
          <a:prstGeom prst="rect">
            <a:avLst/>
          </a:prstGeom>
        </p:spPr>
        <p:txBody>
          <a:bodyPr wrap="square">
            <a:spAutoFit/>
          </a:bodyPr>
          <a:lstStyle/>
          <a:p>
            <a:r>
              <a:rPr lang="en-US" sz="1600" dirty="0" smtClean="0"/>
              <a:t>“Efforts to enhance governance of disaster risk reduction will be limited without concurrent initiatives to mainstream gender in disaster risk reduction. This involves promoting gender equality in participation in disaster risk reduction interventions. It also requires empowering women to take decisions to protect their lives and livelihoods. </a:t>
            </a:r>
            <a:r>
              <a:rPr lang="en-US" sz="1600" b="1" dirty="0" smtClean="0"/>
              <a:t>There are development costs to gender bias</a:t>
            </a:r>
          </a:p>
          <a:p>
            <a:r>
              <a:rPr lang="en-US" sz="1600" b="1" dirty="0" smtClean="0"/>
              <a:t>and clear benefits to reversing gender inequality. It is therefore important to promote the integration of gender issues in disaster risk reduction</a:t>
            </a:r>
            <a:r>
              <a:rPr lang="en-US" sz="1600" dirty="0" smtClean="0"/>
              <a:t>. Ways of doing this include expanding opportunities for women participation in decision making and leadership roles in the management of disaster risk reduction organizations and </a:t>
            </a:r>
            <a:r>
              <a:rPr lang="en-US" sz="1600" dirty="0" err="1" smtClean="0"/>
              <a:t>programmes</a:t>
            </a:r>
            <a:r>
              <a:rPr lang="en-US" sz="1600" dirty="0" smtClean="0"/>
              <a:t>, and promoting the use of formal guidelines on the application of gender-mainstreaming tools in disaster risk reduction. The strategic directions to </a:t>
            </a:r>
            <a:r>
              <a:rPr lang="en-US" sz="1600" b="1" dirty="0" smtClean="0"/>
              <a:t>improve governance </a:t>
            </a:r>
            <a:r>
              <a:rPr lang="en-US" sz="1600" dirty="0" smtClean="0"/>
              <a:t>of disaster risk reduction institutions are to:</a:t>
            </a:r>
          </a:p>
          <a:p>
            <a:pPr lvl="1"/>
            <a:r>
              <a:rPr lang="en-US" sz="1600" dirty="0" smtClean="0"/>
              <a:t>¥ harmonize terms and policies in disaster risk reduction;</a:t>
            </a:r>
          </a:p>
          <a:p>
            <a:pPr lvl="1"/>
            <a:r>
              <a:rPr lang="en-US" sz="1600" dirty="0" smtClean="0"/>
              <a:t>¥ develop national platforms for disaster risk reduction;</a:t>
            </a:r>
          </a:p>
          <a:p>
            <a:pPr lvl="1"/>
            <a:r>
              <a:rPr lang="en-US" sz="1600" dirty="0" smtClean="0"/>
              <a:t>¥ strengthen decentralization of disaster risk reduction interventions;</a:t>
            </a:r>
          </a:p>
          <a:p>
            <a:pPr lvl="1"/>
            <a:r>
              <a:rPr lang="en-US" sz="1600" dirty="0" smtClean="0"/>
              <a:t>¥ increase public participation in planning and implementing disaster risk reduction interventions;</a:t>
            </a:r>
          </a:p>
          <a:p>
            <a:pPr lvl="1"/>
            <a:r>
              <a:rPr lang="en-US" sz="1600" dirty="0" smtClean="0"/>
              <a:t>¥ </a:t>
            </a:r>
            <a:r>
              <a:rPr lang="en-US" sz="1600" b="1" dirty="0" smtClean="0"/>
              <a:t>increase gender sensitivity of disaster risk reduction policies, legislation and </a:t>
            </a:r>
            <a:r>
              <a:rPr lang="en-US" sz="1600" b="1" dirty="0" err="1" smtClean="0"/>
              <a:t>programmes</a:t>
            </a:r>
            <a:r>
              <a:rPr lang="en-US" sz="1600" dirty="0" smtClean="0"/>
              <a:t>; and</a:t>
            </a:r>
          </a:p>
          <a:p>
            <a:pPr lvl="1"/>
            <a:r>
              <a:rPr lang="en-US" sz="1600" dirty="0" smtClean="0"/>
              <a:t>¥ promote increased inter-country cooperation and coordination.”</a:t>
            </a:r>
          </a:p>
          <a:p>
            <a:pPr lvl="1"/>
            <a:endParaRPr lang="en-US" sz="1600" dirty="0" smtClean="0"/>
          </a:p>
          <a:p>
            <a:r>
              <a:rPr lang="en-US" sz="1600" dirty="0" smtClean="0"/>
              <a:t>Africa Regional Strategy for Disaster Risk </a:t>
            </a:r>
            <a:r>
              <a:rPr lang="en-US" sz="1600" smtClean="0"/>
              <a:t>Reduction, p</a:t>
            </a:r>
            <a:r>
              <a:rPr lang="en-US" sz="1600" dirty="0" smtClean="0"/>
              <a:t>. 13</a:t>
            </a: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Gendering the HFA</a:t>
            </a:r>
            <a:endParaRPr lang="en-US" dirty="0"/>
          </a:p>
        </p:txBody>
      </p:sp>
      <p:sp>
        <p:nvSpPr>
          <p:cNvPr id="3" name="Content Placeholder 2"/>
          <p:cNvSpPr>
            <a:spLocks noGrp="1"/>
          </p:cNvSpPr>
          <p:nvPr>
            <p:ph idx="1"/>
          </p:nvPr>
        </p:nvSpPr>
        <p:spPr/>
        <p:txBody>
          <a:bodyPr/>
          <a:lstStyle/>
          <a:p>
            <a:r>
              <a:rPr lang="en-US" dirty="0" smtClean="0"/>
              <a:t>Five core activities of the Hyogo Framework for Action to Reduce Disaster Risk</a:t>
            </a:r>
          </a:p>
          <a:p>
            <a:pPr lvl="1"/>
            <a:r>
              <a:rPr lang="en-US" dirty="0" smtClean="0"/>
              <a:t>Making </a:t>
            </a:r>
            <a:r>
              <a:rPr lang="en-US" dirty="0"/>
              <a:t>disaster risk reduction a priority</a:t>
            </a:r>
          </a:p>
          <a:p>
            <a:pPr lvl="1"/>
            <a:r>
              <a:rPr lang="en-US" dirty="0"/>
              <a:t>Identifying, assessing, &amp; monitoring risk/enhancing early warning</a:t>
            </a:r>
          </a:p>
          <a:p>
            <a:pPr lvl="1"/>
            <a:r>
              <a:rPr lang="en-US" dirty="0"/>
              <a:t>Increasing awareness, education and training</a:t>
            </a:r>
          </a:p>
          <a:p>
            <a:pPr lvl="1"/>
            <a:r>
              <a:rPr lang="en-US" dirty="0"/>
              <a:t>Reducing risk in key sectors</a:t>
            </a:r>
          </a:p>
          <a:p>
            <a:pPr lvl="1"/>
            <a:r>
              <a:rPr lang="en-US" dirty="0"/>
              <a:t>Strengthening disaster preparedness</a:t>
            </a:r>
          </a:p>
        </p:txBody>
      </p:sp>
    </p:spTree>
    <p:extLst>
      <p:ext uri="{BB962C8B-B14F-4D97-AF65-F5344CB8AC3E}">
        <p14:creationId xmlns:p14="http://schemas.microsoft.com/office/powerpoint/2010/main" val="4019247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
            <a:ext cx="8229600" cy="6863417"/>
          </a:xfrm>
          <a:prstGeom prst="rect">
            <a:avLst/>
          </a:prstGeom>
        </p:spPr>
        <p:txBody>
          <a:bodyPr wrap="square">
            <a:spAutoFit/>
          </a:bodyPr>
          <a:lstStyle/>
          <a:p>
            <a:endParaRPr lang="en-US" sz="2000" dirty="0" smtClean="0"/>
          </a:p>
          <a:p>
            <a:endParaRPr lang="en-US" sz="2000" dirty="0" smtClean="0"/>
          </a:p>
          <a:p>
            <a:r>
              <a:rPr lang="en-US" sz="2000" dirty="0" smtClean="0"/>
              <a:t>“Gender is a core factor in disaster risk and in the implementation of disaster risk reduction. Gender is a central organizing principle in all societies, and therefore women and men are differently at risk from disasters. In all settings - at home, at work or in the </a:t>
            </a:r>
            <a:r>
              <a:rPr lang="en-US" sz="2000" dirty="0" err="1" smtClean="0"/>
              <a:t>neighbourhood</a:t>
            </a:r>
            <a:r>
              <a:rPr lang="en-US" sz="2000" dirty="0" smtClean="0"/>
              <a:t> - gender shapes the capacities and resources of individuals to minimize harm, adapt to hazards and respond to disasters. It is evident from past disasters that low-income women and those who are marginalized due to marital status, physical ability, age, social stigma or caste are especially disadvantaged. At the grass roots level, on the other hand, women are often well positioned to manage risk due to their roles as both users and managers of environmental resources, as economic providers, and as caregivers and community workers. For these reasons it is necessary to identify and use gender-differentiated</a:t>
            </a:r>
          </a:p>
          <a:p>
            <a:r>
              <a:rPr lang="en-US" sz="2000" dirty="0" smtClean="0"/>
              <a:t>information, to ensure that risk reduction strategies are correctly targeted at the most vulnerable groups and are effectively implemented through the roles of both women and men.”  </a:t>
            </a:r>
          </a:p>
          <a:p>
            <a:endParaRPr lang="en-US" sz="2000" dirty="0" smtClean="0"/>
          </a:p>
          <a:p>
            <a:r>
              <a:rPr lang="en-US" sz="2000" dirty="0" smtClean="0"/>
              <a:t>Words Into Action: A Guide for Implementing the HFA, p. 5</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rPr>
              <a:t>57 Steps from W</a:t>
            </a:r>
            <a:r>
              <a:rPr lang="en-US" dirty="0" smtClean="0">
                <a:effectLst/>
              </a:rPr>
              <a:t>ords </a:t>
            </a:r>
            <a:r>
              <a:rPr lang="en-US" dirty="0">
                <a:effectLst/>
              </a:rPr>
              <a:t>To </a:t>
            </a:r>
            <a:r>
              <a:rPr lang="en-US" dirty="0" smtClean="0">
                <a:effectLst/>
              </a:rPr>
              <a:t>Action* </a:t>
            </a:r>
            <a:endParaRPr lang="en-US" dirty="0"/>
          </a:p>
        </p:txBody>
      </p:sp>
      <p:sp>
        <p:nvSpPr>
          <p:cNvPr id="3" name="Content Placeholder 2"/>
          <p:cNvSpPr>
            <a:spLocks noGrp="1"/>
          </p:cNvSpPr>
          <p:nvPr>
            <p:ph idx="1"/>
          </p:nvPr>
        </p:nvSpPr>
        <p:spPr/>
        <p:txBody>
          <a:bodyPr>
            <a:normAutofit/>
          </a:bodyPr>
          <a:lstStyle/>
          <a:p>
            <a:r>
              <a:rPr lang="en-US" dirty="0" smtClean="0"/>
              <a:t>OK, let’s make that 20!</a:t>
            </a:r>
          </a:p>
          <a:p>
            <a:r>
              <a:rPr lang="en-US" dirty="0" smtClean="0"/>
              <a:t>For more, see</a:t>
            </a:r>
          </a:p>
          <a:p>
            <a:pPr lvl="2"/>
            <a:r>
              <a:rPr lang="en-US" dirty="0" smtClean="0"/>
              <a:t>Enarson, 2010, “Gendering the HFA: 57 Steps from Words to Action, “ in E. Enarson and P.G. D. </a:t>
            </a:r>
            <a:r>
              <a:rPr lang="en-US" dirty="0" err="1" smtClean="0"/>
              <a:t>Chakrabarti</a:t>
            </a:r>
            <a:r>
              <a:rPr lang="en-US" dirty="0" smtClean="0"/>
              <a:t> (Eds.), </a:t>
            </a:r>
            <a:r>
              <a:rPr lang="en-US" i="1" dirty="0" smtClean="0"/>
              <a:t>Women, Gender and Disaster: Global Issues and Initiatives </a:t>
            </a:r>
            <a:r>
              <a:rPr lang="en-US" dirty="0" smtClean="0"/>
              <a:t>(Sage Publications) </a:t>
            </a:r>
          </a:p>
          <a:p>
            <a:pPr lvl="2"/>
            <a:r>
              <a:rPr lang="en-US" dirty="0" smtClean="0"/>
              <a:t>For links to numerous “good practice” guides mainstreaming gender into DRR and CCA, visit the Gender and Disaster Network website: </a:t>
            </a:r>
            <a:r>
              <a:rPr lang="en-US" dirty="0" smtClean="0">
                <a:hlinkClick r:id="rId3"/>
              </a:rPr>
              <a:t>www.gdnonline.org</a:t>
            </a:r>
            <a:endParaRPr lang="en-US" dirty="0" smtClean="0"/>
          </a:p>
          <a:p>
            <a:pPr lvl="2"/>
            <a:r>
              <a:rPr lang="en-US" dirty="0" smtClean="0"/>
              <a:t>And see </a:t>
            </a:r>
            <a:r>
              <a:rPr lang="en-US" dirty="0" err="1" smtClean="0"/>
              <a:t>genCC</a:t>
            </a:r>
            <a:r>
              <a:rPr lang="en-US" dirty="0" smtClean="0"/>
              <a:t> on climate change: </a:t>
            </a:r>
            <a:r>
              <a:rPr lang="en-US" dirty="0" smtClean="0">
                <a:hlinkClick r:id="rId4"/>
              </a:rPr>
              <a:t>http://www.gendercc.net/</a:t>
            </a:r>
            <a:endParaRPr lang="en-US" dirty="0" smtClean="0"/>
          </a:p>
          <a:p>
            <a:pPr lvl="2"/>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5117501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000" b="1" kern="120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latin typeface="+mj-lt"/>
                <a:ea typeface="+mj-ea"/>
                <a:cs typeface="+mj-cs"/>
              </a:rPr>
              <a:t>HFA # 1--Making </a:t>
            </a:r>
            <a:r>
              <a:rPr lang="en-US" sz="4000" b="1"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latin typeface="+mj-lt"/>
                <a:ea typeface="+mj-ea"/>
                <a:cs typeface="+mj-cs"/>
              </a:rPr>
              <a:t>disaster risk reduction a priority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722376" indent="-457200">
              <a:buFont typeface="+mj-lt"/>
              <a:buAutoNum type="arabicPeriod"/>
            </a:pPr>
            <a:r>
              <a:rPr lang="en-US" dirty="0" smtClean="0"/>
              <a:t>Assess the status quo in your area for gaps and opportunities for mainstreaming gender into DRR/CCA</a:t>
            </a:r>
          </a:p>
          <a:p>
            <a:pPr marL="722376" indent="-457200">
              <a:buFont typeface="+mj-lt"/>
              <a:buAutoNum type="arabicPeriod"/>
            </a:pPr>
            <a:r>
              <a:rPr lang="en-US" dirty="0" smtClean="0"/>
              <a:t>Include strong gender language in policy docs</a:t>
            </a:r>
          </a:p>
          <a:p>
            <a:pPr marL="722376" indent="-457200">
              <a:buFont typeface="+mj-lt"/>
              <a:buAutoNum type="arabicPeriod"/>
            </a:pPr>
            <a:r>
              <a:rPr lang="en-US" dirty="0" smtClean="0"/>
              <a:t>Write and implement a gender policy</a:t>
            </a:r>
          </a:p>
          <a:p>
            <a:pPr marL="722376" indent="-457200">
              <a:buFont typeface="+mj-lt"/>
              <a:buAutoNum type="arabicPeriod"/>
            </a:pPr>
            <a:r>
              <a:rPr lang="en-US" dirty="0" smtClean="0"/>
              <a:t>Support  formal mechanisms for engaging  with  women’s bureaus, networks, groups and orgs as long-term stakeholders--along with men’s organizations</a:t>
            </a:r>
            <a:endParaRPr lang="en-US" dirty="0"/>
          </a:p>
        </p:txBody>
      </p:sp>
    </p:spTree>
    <p:extLst>
      <p:ext uri="{BB962C8B-B14F-4D97-AF65-F5344CB8AC3E}">
        <p14:creationId xmlns:p14="http://schemas.microsoft.com/office/powerpoint/2010/main" val="27090058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l"/>
            <a:r>
              <a:rPr lang="en-US" sz="3100" dirty="0" smtClean="0"/>
              <a:t/>
            </a:r>
            <a:br>
              <a:rPr lang="en-US" sz="3100" dirty="0" smtClean="0"/>
            </a:br>
            <a:r>
              <a:rPr lang="en-US" sz="4000" dirty="0" smtClean="0"/>
              <a:t>HFA # 2--Identifying</a:t>
            </a:r>
            <a:r>
              <a:rPr lang="en-US" sz="4000" dirty="0"/>
              <a:t>, assessing, &amp; monitoring risk/enhancing early warning</a:t>
            </a:r>
            <a:r>
              <a:rPr lang="en-US" dirty="0"/>
              <a:t/>
            </a:r>
            <a:br>
              <a:rPr lang="en-US" dirty="0"/>
            </a:br>
            <a:endParaRPr lang="en-US" dirty="0"/>
          </a:p>
        </p:txBody>
      </p:sp>
      <p:sp>
        <p:nvSpPr>
          <p:cNvPr id="3" name="Content Placeholder 2"/>
          <p:cNvSpPr>
            <a:spLocks noGrp="1"/>
          </p:cNvSpPr>
          <p:nvPr>
            <p:ph idx="1"/>
          </p:nvPr>
        </p:nvSpPr>
        <p:spPr>
          <a:xfrm>
            <a:off x="533400" y="2438400"/>
            <a:ext cx="8153400" cy="4419600"/>
          </a:xfrm>
        </p:spPr>
        <p:txBody>
          <a:bodyPr>
            <a:normAutofit fontScale="92500"/>
          </a:bodyPr>
          <a:lstStyle/>
          <a:p>
            <a:pPr marL="651510" indent="-514350">
              <a:buFont typeface="+mj-lt"/>
              <a:buAutoNum type="arabicPeriod"/>
            </a:pPr>
            <a:r>
              <a:rPr lang="en-US" sz="3200" dirty="0" smtClean="0"/>
              <a:t>Assess bias </a:t>
            </a:r>
            <a:r>
              <a:rPr lang="en-US" sz="3200" dirty="0"/>
              <a:t>in local, state and national information </a:t>
            </a:r>
            <a:r>
              <a:rPr lang="en-US" sz="3200" dirty="0" smtClean="0"/>
              <a:t>systems-get the data you need</a:t>
            </a:r>
          </a:p>
          <a:p>
            <a:pPr marL="651510" indent="-514350">
              <a:buFont typeface="+mj-lt"/>
              <a:buAutoNum type="arabicPeriod"/>
            </a:pPr>
            <a:r>
              <a:rPr lang="en-US" sz="3200" dirty="0" smtClean="0"/>
              <a:t>Support gender-sensitive research  (only)</a:t>
            </a:r>
          </a:p>
          <a:p>
            <a:pPr marL="651510" indent="-514350">
              <a:buFont typeface="+mj-lt"/>
              <a:buAutoNum type="arabicPeriod"/>
            </a:pPr>
            <a:r>
              <a:rPr lang="en-US" sz="3200" dirty="0" smtClean="0"/>
              <a:t>Target risk messaging to gender, age and cultural groups, using appropriate media </a:t>
            </a:r>
          </a:p>
          <a:p>
            <a:pPr marL="651510" indent="-514350">
              <a:buFont typeface="+mj-lt"/>
              <a:buAutoNum type="arabicPeriod"/>
            </a:pPr>
            <a:r>
              <a:rPr lang="en-US" sz="3200" dirty="0" smtClean="0"/>
              <a:t>Partner with women’s networks to capture and exchange knowledge</a:t>
            </a:r>
            <a:endParaRPr lang="en-US" sz="3200" dirty="0"/>
          </a:p>
        </p:txBody>
      </p:sp>
    </p:spTree>
    <p:extLst>
      <p:ext uri="{BB962C8B-B14F-4D97-AF65-F5344CB8AC3E}">
        <p14:creationId xmlns:p14="http://schemas.microsoft.com/office/powerpoint/2010/main" val="22696232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610600" cy="1143000"/>
          </a:xfrm>
        </p:spPr>
        <p:txBody>
          <a:bodyPr>
            <a:normAutofit fontScale="90000"/>
          </a:bodyPr>
          <a:lstStyle/>
          <a:p>
            <a:pPr algn="l"/>
            <a:r>
              <a:rPr lang="en-US" dirty="0" smtClean="0"/>
              <a:t>HFA # 3--Increasing awareness, education </a:t>
            </a:r>
            <a:r>
              <a:rPr lang="en-US" dirty="0"/>
              <a:t>and training</a:t>
            </a:r>
            <a:br>
              <a:rPr lang="en-US" dirty="0"/>
            </a:br>
            <a:endParaRPr lang="en-US" dirty="0"/>
          </a:p>
        </p:txBody>
      </p:sp>
      <p:sp>
        <p:nvSpPr>
          <p:cNvPr id="3" name="Content Placeholder 2"/>
          <p:cNvSpPr>
            <a:spLocks noGrp="1"/>
          </p:cNvSpPr>
          <p:nvPr>
            <p:ph idx="1"/>
          </p:nvPr>
        </p:nvSpPr>
        <p:spPr>
          <a:xfrm>
            <a:off x="457200" y="2133600"/>
            <a:ext cx="8229600" cy="4709160"/>
          </a:xfrm>
        </p:spPr>
        <p:txBody>
          <a:bodyPr>
            <a:normAutofit/>
          </a:bodyPr>
          <a:lstStyle/>
          <a:p>
            <a:pPr marL="722376" indent="-457200">
              <a:buFont typeface="+mj-lt"/>
              <a:buAutoNum type="arabicPeriod"/>
            </a:pPr>
            <a:r>
              <a:rPr lang="en-US" dirty="0" smtClean="0"/>
              <a:t>Identify and prioritize reaching high-risk </a:t>
            </a:r>
            <a:r>
              <a:rPr lang="en-US" dirty="0"/>
              <a:t>women </a:t>
            </a:r>
            <a:r>
              <a:rPr lang="en-US" dirty="0" smtClean="0"/>
              <a:t>/men and boys/girls</a:t>
            </a:r>
          </a:p>
          <a:p>
            <a:pPr marL="722376" indent="-457200">
              <a:buFont typeface="+mj-lt"/>
              <a:buAutoNum type="arabicPeriod"/>
            </a:pPr>
            <a:r>
              <a:rPr lang="en-US" dirty="0" smtClean="0"/>
              <a:t>Evaluate all trainings/materials for gender content  and process, revising as needed </a:t>
            </a:r>
          </a:p>
          <a:p>
            <a:pPr marL="722376" indent="-457200">
              <a:buFont typeface="+mj-lt"/>
              <a:buAutoNum type="arabicPeriod"/>
            </a:pPr>
            <a:r>
              <a:rPr lang="en-US" dirty="0" smtClean="0"/>
              <a:t>Recruit, train, mentor nontraditional DRR staff /volunteers</a:t>
            </a:r>
          </a:p>
          <a:p>
            <a:pPr marL="722376" indent="-457200">
              <a:buFont typeface="+mj-lt"/>
              <a:buAutoNum type="arabicPeriod"/>
            </a:pPr>
            <a:r>
              <a:rPr lang="en-US" dirty="0" smtClean="0"/>
              <a:t>Support women and girls as community risk educators through peer-learning projects</a:t>
            </a:r>
            <a:endParaRPr lang="en-US" dirty="0"/>
          </a:p>
        </p:txBody>
      </p:sp>
    </p:spTree>
    <p:extLst>
      <p:ext uri="{BB962C8B-B14F-4D97-AF65-F5344CB8AC3E}">
        <p14:creationId xmlns:p14="http://schemas.microsoft.com/office/powerpoint/2010/main" val="8024334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HFA # 4--Reducing </a:t>
            </a:r>
            <a:r>
              <a:rPr lang="en-US" dirty="0"/>
              <a:t>risk in key sectors</a:t>
            </a:r>
          </a:p>
        </p:txBody>
      </p:sp>
      <p:sp>
        <p:nvSpPr>
          <p:cNvPr id="3" name="Content Placeholder 2"/>
          <p:cNvSpPr>
            <a:spLocks noGrp="1"/>
          </p:cNvSpPr>
          <p:nvPr>
            <p:ph idx="1"/>
          </p:nvPr>
        </p:nvSpPr>
        <p:spPr>
          <a:xfrm>
            <a:off x="457200" y="1600200"/>
            <a:ext cx="8686800" cy="5257800"/>
          </a:xfrm>
        </p:spPr>
        <p:txBody>
          <a:bodyPr>
            <a:normAutofit/>
          </a:bodyPr>
          <a:lstStyle/>
          <a:p>
            <a:pPr marL="651510" indent="-514350">
              <a:buFont typeface="+mj-lt"/>
              <a:buAutoNum type="arabicPeriod"/>
            </a:pPr>
            <a:r>
              <a:rPr lang="en-US" dirty="0" smtClean="0"/>
              <a:t>Collaborate with gender  &amp; development projects e.g. sustainable livelihood, housing, health</a:t>
            </a:r>
          </a:p>
          <a:p>
            <a:pPr marL="651510" indent="-514350">
              <a:buFont typeface="+mj-lt"/>
              <a:buAutoNum type="arabicPeriod"/>
            </a:pPr>
            <a:r>
              <a:rPr lang="en-US" dirty="0" smtClean="0"/>
              <a:t>Prioritize assisting local  social and human service agencies/NGOs for service continuity</a:t>
            </a:r>
          </a:p>
          <a:p>
            <a:pPr marL="651510" indent="-514350">
              <a:buFont typeface="+mj-lt"/>
              <a:buAutoNum type="arabicPeriod"/>
            </a:pPr>
            <a:r>
              <a:rPr lang="en-US" dirty="0" smtClean="0"/>
              <a:t>Support or develop gender-sensitive post-disaster psychosocial outreach (M/F)</a:t>
            </a:r>
          </a:p>
          <a:p>
            <a:pPr marL="651510" indent="-514350">
              <a:buFont typeface="+mj-lt"/>
              <a:buAutoNum type="arabicPeriod"/>
            </a:pPr>
            <a:r>
              <a:rPr lang="en-US" dirty="0" smtClean="0"/>
              <a:t>Train up or seek out F/M gender experts on planning teams for reconstruction</a:t>
            </a:r>
          </a:p>
          <a:p>
            <a:endParaRPr lang="en-US" i="1" dirty="0" smtClean="0"/>
          </a:p>
        </p:txBody>
      </p:sp>
    </p:spTree>
    <p:extLst>
      <p:ext uri="{BB962C8B-B14F-4D97-AF65-F5344CB8AC3E}">
        <p14:creationId xmlns:p14="http://schemas.microsoft.com/office/powerpoint/2010/main" val="3005388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pPr algn="l"/>
            <a:r>
              <a:rPr lang="en-US" dirty="0"/>
              <a:t/>
            </a:r>
            <a:br>
              <a:rPr lang="en-US" dirty="0"/>
            </a:br>
            <a:r>
              <a:rPr lang="en-US" dirty="0" smtClean="0"/>
              <a:t>HFA #5--Strengthening preparedness</a:t>
            </a:r>
            <a:r>
              <a:rPr lang="en-US" dirty="0"/>
              <a:t/>
            </a:r>
            <a:br>
              <a:rPr lang="en-US" dirty="0"/>
            </a:br>
            <a:endParaRPr lang="en-US" dirty="0"/>
          </a:p>
        </p:txBody>
      </p:sp>
      <p:sp>
        <p:nvSpPr>
          <p:cNvPr id="3" name="Content Placeholder 2"/>
          <p:cNvSpPr>
            <a:spLocks noGrp="1"/>
          </p:cNvSpPr>
          <p:nvPr>
            <p:ph idx="1"/>
          </p:nvPr>
        </p:nvSpPr>
        <p:spPr>
          <a:xfrm>
            <a:off x="457200" y="1996440"/>
            <a:ext cx="8077200" cy="4709160"/>
          </a:xfrm>
        </p:spPr>
        <p:txBody>
          <a:bodyPr>
            <a:noAutofit/>
          </a:bodyPr>
          <a:lstStyle/>
          <a:p>
            <a:pPr marL="971550" lvl="1" indent="-514350">
              <a:buFont typeface="+mj-lt"/>
              <a:buAutoNum type="arabicPeriod"/>
            </a:pPr>
            <a:r>
              <a:rPr lang="en-US" sz="2800" dirty="0" smtClean="0"/>
              <a:t>Involve local women’s /men’s groups  in exercises  and preparedness campaigns</a:t>
            </a:r>
          </a:p>
          <a:p>
            <a:pPr marL="971550" lvl="1" indent="-514350">
              <a:buFont typeface="+mj-lt"/>
              <a:buAutoNum type="arabicPeriod"/>
            </a:pPr>
            <a:r>
              <a:rPr lang="en-US" sz="2800" dirty="0" smtClean="0"/>
              <a:t>Develop and use only gender-sensitive risk profiles </a:t>
            </a:r>
          </a:p>
          <a:p>
            <a:pPr marL="971550" lvl="1" indent="-514350">
              <a:buFont typeface="+mj-lt"/>
              <a:buAutoNum type="arabicPeriod"/>
            </a:pPr>
            <a:r>
              <a:rPr lang="en-US" sz="2800" dirty="0" smtClean="0"/>
              <a:t>Assess /seek organizational capacity for mainstreaming</a:t>
            </a:r>
          </a:p>
          <a:p>
            <a:pPr marL="971550" lvl="1" indent="-514350">
              <a:buFont typeface="+mj-lt"/>
              <a:buAutoNum type="arabicPeriod"/>
            </a:pPr>
            <a:r>
              <a:rPr lang="en-US" sz="2800" dirty="0" smtClean="0"/>
              <a:t>Include gender responsiveness in all DRR   program evaluation and personal reviews  </a:t>
            </a:r>
          </a:p>
        </p:txBody>
      </p:sp>
    </p:spTree>
    <p:extLst>
      <p:ext uri="{BB962C8B-B14F-4D97-AF65-F5344CB8AC3E}">
        <p14:creationId xmlns:p14="http://schemas.microsoft.com/office/powerpoint/2010/main" val="1448897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short</a:t>
            </a:r>
            <a:endParaRPr lang="en-US" dirty="0"/>
          </a:p>
        </p:txBody>
      </p:sp>
      <p:sp>
        <p:nvSpPr>
          <p:cNvPr id="3" name="Content Placeholder 2"/>
          <p:cNvSpPr>
            <a:spLocks noGrp="1"/>
          </p:cNvSpPr>
          <p:nvPr>
            <p:ph idx="1"/>
          </p:nvPr>
        </p:nvSpPr>
        <p:spPr>
          <a:xfrm>
            <a:off x="457200" y="1600200"/>
            <a:ext cx="8153400" cy="4709160"/>
          </a:xfrm>
        </p:spPr>
        <p:txBody>
          <a:bodyPr>
            <a:normAutofit fontScale="92500" lnSpcReduction="20000"/>
          </a:bodyPr>
          <a:lstStyle/>
          <a:p>
            <a:r>
              <a:rPr lang="en-US" dirty="0" smtClean="0"/>
              <a:t>Know the “gendered terrain” of  your community and go where women and men </a:t>
            </a:r>
            <a:r>
              <a:rPr lang="en-US" b="1" dirty="0" smtClean="0"/>
              <a:t>are—be part of their worlds</a:t>
            </a:r>
            <a:r>
              <a:rPr lang="en-US" dirty="0" smtClean="0"/>
              <a:t>, take DRR/CCA to them</a:t>
            </a:r>
          </a:p>
          <a:p>
            <a:r>
              <a:rPr lang="en-US" dirty="0" smtClean="0"/>
              <a:t>Ask the hard questions about gender and work with others to answer them</a:t>
            </a:r>
          </a:p>
          <a:p>
            <a:r>
              <a:rPr lang="en-US" dirty="0" smtClean="0"/>
              <a:t>Understand, value and use the resources and talents of women and men in a sustained way</a:t>
            </a:r>
          </a:p>
          <a:p>
            <a:r>
              <a:rPr lang="en-US" dirty="0" smtClean="0"/>
              <a:t>Integrate gender concerns in </a:t>
            </a:r>
            <a:r>
              <a:rPr lang="en-US" b="1" dirty="0" smtClean="0"/>
              <a:t>all</a:t>
            </a:r>
            <a:r>
              <a:rPr lang="en-US" dirty="0" smtClean="0"/>
              <a:t> aspects of programming </a:t>
            </a:r>
          </a:p>
          <a:p>
            <a:r>
              <a:rPr lang="en-US" dirty="0" smtClean="0"/>
              <a:t>Make gender mainstreaming everyone’s job and reward success</a:t>
            </a:r>
          </a:p>
          <a:p>
            <a:r>
              <a:rPr lang="en-US" dirty="0" smtClean="0"/>
              <a:t>Connect the dots. . .</a:t>
            </a:r>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the dots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80719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Looking forward to your ideas</a:t>
            </a:r>
            <a:endParaRPr lang="en-US" dirty="0"/>
          </a:p>
        </p:txBody>
      </p:sp>
      <p:sp>
        <p:nvSpPr>
          <p:cNvPr id="5" name="Text Placeholder 4"/>
          <p:cNvSpPr>
            <a:spLocks noGrp="1"/>
          </p:cNvSpPr>
          <p:nvPr>
            <p:ph type="body" idx="1"/>
          </p:nvPr>
        </p:nvSpPr>
        <p:spPr>
          <a:xfrm>
            <a:off x="1600200" y="2909888"/>
            <a:ext cx="7086600" cy="1509712"/>
          </a:xfrm>
        </p:spPr>
        <p:txBody>
          <a:bodyPr>
            <a:normAutofit/>
          </a:bodyPr>
          <a:lstStyle/>
          <a:p>
            <a:pPr algn="r"/>
            <a:r>
              <a:rPr lang="en-US" sz="2800" dirty="0" smtClean="0"/>
              <a:t>With thanks for you kind attention</a:t>
            </a:r>
          </a:p>
          <a:p>
            <a:pPr algn="r"/>
            <a:r>
              <a:rPr lang="en-US" sz="2800" dirty="0" smtClean="0"/>
              <a:t>enarsone@gmail.com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wonderful metaphor for us</a:t>
            </a:r>
            <a:endParaRPr lang="en-US" dirty="0"/>
          </a:p>
        </p:txBody>
      </p:sp>
      <p:sp>
        <p:nvSpPr>
          <p:cNvPr id="3" name="Content Placeholder 2"/>
          <p:cNvSpPr>
            <a:spLocks noGrp="1"/>
          </p:cNvSpPr>
          <p:nvPr>
            <p:ph idx="1"/>
          </p:nvPr>
        </p:nvSpPr>
        <p:spPr/>
        <p:txBody>
          <a:bodyPr/>
          <a:lstStyle/>
          <a:p>
            <a:r>
              <a:rPr lang="en-US" dirty="0" smtClean="0"/>
              <a:t>Linkages in a long chain of research, activism, policy and substantial field experience</a:t>
            </a:r>
          </a:p>
          <a:p>
            <a:r>
              <a:rPr lang="en-US" dirty="0" smtClean="0"/>
              <a:t>Nodes or entry points for new directions</a:t>
            </a:r>
          </a:p>
          <a:p>
            <a:r>
              <a:rPr lang="en-US" dirty="0" smtClean="0"/>
              <a:t>Stitching the social fabric</a:t>
            </a:r>
          </a:p>
          <a:p>
            <a:r>
              <a:rPr lang="en-US" dirty="0" smtClean="0"/>
              <a:t>Uniting women and men, boys and girls</a:t>
            </a:r>
          </a:p>
          <a:p>
            <a:r>
              <a:rPr lang="en-US" dirty="0" smtClean="0"/>
              <a:t>Crossing ‘borders’ of all kinds</a:t>
            </a:r>
          </a:p>
          <a:p>
            <a:r>
              <a:rPr lang="en-US" dirty="0" smtClean="0"/>
              <a:t>A path way—directional signs—and we must know where we are going and why</a:t>
            </a:r>
          </a:p>
        </p:txBody>
      </p:sp>
    </p:spTree>
    <p:extLst>
      <p:ext uri="{BB962C8B-B14F-4D97-AF65-F5344CB8AC3E}">
        <p14:creationId xmlns:p14="http://schemas.microsoft.com/office/powerpoint/2010/main" val="469757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Reservations about our path</a:t>
            </a:r>
            <a:endParaRPr lang="en-US" dirty="0"/>
          </a:p>
        </p:txBody>
      </p:sp>
      <p:sp>
        <p:nvSpPr>
          <p:cNvPr id="4" name="Content Placeholder 3"/>
          <p:cNvSpPr>
            <a:spLocks noGrp="1"/>
          </p:cNvSpPr>
          <p:nvPr>
            <p:ph idx="1"/>
          </p:nvPr>
        </p:nvSpPr>
        <p:spPr/>
        <p:txBody>
          <a:bodyPr/>
          <a:lstStyle/>
          <a:p>
            <a:r>
              <a:rPr lang="en-US" dirty="0" smtClean="0"/>
              <a:t>Three discrete lines of action</a:t>
            </a:r>
          </a:p>
          <a:p>
            <a:pPr lvl="1"/>
            <a:r>
              <a:rPr lang="en-US" dirty="0" smtClean="0"/>
              <a:t>Gender equality</a:t>
            </a:r>
          </a:p>
          <a:p>
            <a:pPr lvl="1"/>
            <a:r>
              <a:rPr lang="en-US" dirty="0" smtClean="0"/>
              <a:t>Disaster risk reduction</a:t>
            </a:r>
          </a:p>
          <a:p>
            <a:pPr lvl="1"/>
            <a:r>
              <a:rPr lang="en-US" dirty="0" smtClean="0"/>
              <a:t>Climate change mitigation &amp; adaptation</a:t>
            </a:r>
          </a:p>
          <a:p>
            <a:r>
              <a:rPr lang="en-US" dirty="0" smtClean="0"/>
              <a:t>Visible in </a:t>
            </a:r>
          </a:p>
          <a:p>
            <a:pPr lvl="1"/>
            <a:r>
              <a:rPr lang="en-US" dirty="0" smtClean="0"/>
              <a:t>Concepts, language, research agendas,  networks, funding streams, policy environments</a:t>
            </a:r>
          </a:p>
          <a:p>
            <a:r>
              <a:rPr lang="en-US" dirty="0" smtClean="0"/>
              <a:t>. . . we don’t have time for this</a:t>
            </a:r>
          </a:p>
          <a:p>
            <a:pPr lvl="1"/>
            <a:endParaRPr lang="en-US" dirty="0"/>
          </a:p>
          <a:p>
            <a:pPr lvl="1"/>
            <a:endParaRPr lang="en-US" dirty="0"/>
          </a:p>
        </p:txBody>
      </p:sp>
    </p:spTree>
    <p:extLst>
      <p:ext uri="{BB962C8B-B14F-4D97-AF65-F5344CB8AC3E}">
        <p14:creationId xmlns:p14="http://schemas.microsoft.com/office/powerpoint/2010/main" val="2182783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linkages are there to see</a:t>
            </a:r>
            <a:endParaRPr lang="en-US" dirty="0"/>
          </a:p>
        </p:txBody>
      </p:sp>
      <p:sp>
        <p:nvSpPr>
          <p:cNvPr id="3" name="Content Placeholder 2"/>
          <p:cNvSpPr>
            <a:spLocks noGrp="1"/>
          </p:cNvSpPr>
          <p:nvPr>
            <p:ph idx="1"/>
          </p:nvPr>
        </p:nvSpPr>
        <p:spPr/>
        <p:txBody>
          <a:bodyPr>
            <a:normAutofit lnSpcReduction="10000"/>
          </a:bodyPr>
          <a:lstStyle/>
          <a:p>
            <a:r>
              <a:rPr lang="en-US" dirty="0" smtClean="0"/>
              <a:t>Gender inequalities</a:t>
            </a:r>
          </a:p>
          <a:p>
            <a:pPr lvl="1"/>
            <a:r>
              <a:rPr lang="en-US" dirty="0" smtClean="0"/>
              <a:t>Reflect and reinforce unsustainable development</a:t>
            </a:r>
          </a:p>
          <a:p>
            <a:r>
              <a:rPr lang="en-US" dirty="0" smtClean="0"/>
              <a:t>Unsustainable development</a:t>
            </a:r>
          </a:p>
          <a:p>
            <a:pPr lvl="1"/>
            <a:r>
              <a:rPr lang="en-US" dirty="0" smtClean="0"/>
              <a:t>Driving force of disaster risk and global warming</a:t>
            </a:r>
          </a:p>
          <a:p>
            <a:r>
              <a:rPr lang="en-US" dirty="0" smtClean="0"/>
              <a:t>Global warming</a:t>
            </a:r>
          </a:p>
          <a:p>
            <a:pPr lvl="1"/>
            <a:r>
              <a:rPr lang="en-US" dirty="0" smtClean="0"/>
              <a:t>Reinforces gender and structural inequalities  </a:t>
            </a:r>
          </a:p>
          <a:p>
            <a:pPr lvl="1"/>
            <a:r>
              <a:rPr lang="en-US" dirty="0" smtClean="0"/>
              <a:t>Driving force of climate disasters</a:t>
            </a:r>
          </a:p>
          <a:p>
            <a:pPr lvl="1">
              <a:buNone/>
            </a:pPr>
            <a:endParaRPr lang="en-US" dirty="0" smtClean="0"/>
          </a:p>
          <a:p>
            <a:pPr>
              <a:buNone/>
            </a:pPr>
            <a:r>
              <a:rPr lang="en-US" dirty="0" smtClean="0"/>
              <a:t>    These are the facts on the ground. . despite our </a:t>
            </a:r>
          </a:p>
          <a:p>
            <a:pPr>
              <a:buNone/>
            </a:pPr>
            <a:r>
              <a:rPr lang="en-US" dirty="0" smtClean="0"/>
              <a:t>    arguments</a:t>
            </a:r>
          </a:p>
          <a:p>
            <a:pPr lvl="1"/>
            <a:endParaRPr lang="en-US" dirty="0"/>
          </a:p>
        </p:txBody>
      </p:sp>
    </p:spTree>
    <p:extLst>
      <p:ext uri="{BB962C8B-B14F-4D97-AF65-F5344CB8AC3E}">
        <p14:creationId xmlns:p14="http://schemas.microsoft.com/office/powerpoint/2010/main" val="4046944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Gender analysis</a:t>
            </a:r>
            <a:endParaRPr lang="en-US" dirty="0"/>
          </a:p>
        </p:txBody>
      </p:sp>
      <p:sp>
        <p:nvSpPr>
          <p:cNvPr id="3" name="Content Placeholder 2"/>
          <p:cNvSpPr>
            <a:spLocks noGrp="1"/>
          </p:cNvSpPr>
          <p:nvPr>
            <p:ph idx="1"/>
          </p:nvPr>
        </p:nvSpPr>
        <p:spPr>
          <a:xfrm>
            <a:off x="457200" y="1600200"/>
            <a:ext cx="8382000" cy="4709160"/>
          </a:xfrm>
        </p:spPr>
        <p:txBody>
          <a:bodyPr/>
          <a:lstStyle/>
          <a:p>
            <a:r>
              <a:rPr lang="en-US" dirty="0" smtClean="0"/>
              <a:t>We miss the links, sometimes out of ignorance</a:t>
            </a:r>
          </a:p>
          <a:p>
            <a:r>
              <a:rPr lang="en-US" dirty="0" smtClean="0"/>
              <a:t>What gender based analysis is not: </a:t>
            </a:r>
          </a:p>
          <a:p>
            <a:pPr lvl="1"/>
            <a:r>
              <a:rPr lang="en-US" dirty="0" smtClean="0"/>
              <a:t>A feminist plot, a Western import, a fad, “women only”</a:t>
            </a:r>
          </a:p>
          <a:p>
            <a:r>
              <a:rPr lang="en-US" dirty="0" smtClean="0"/>
              <a:t>Instead, a new angle of vision</a:t>
            </a:r>
          </a:p>
          <a:p>
            <a:pPr lvl="1"/>
            <a:r>
              <a:rPr lang="en-US" dirty="0" smtClean="0"/>
              <a:t>Accurately reflecting the power of sex, sexuality and gender in everyone’s lives</a:t>
            </a:r>
          </a:p>
          <a:p>
            <a:pPr lvl="1"/>
            <a:r>
              <a:rPr lang="en-US" dirty="0" smtClean="0"/>
              <a:t>A methodology </a:t>
            </a:r>
          </a:p>
          <a:p>
            <a:pPr lvl="1"/>
            <a:r>
              <a:rPr lang="en-US" dirty="0" smtClean="0"/>
              <a:t>Multi-disciplinary and multi-dimensional</a:t>
            </a:r>
          </a:p>
          <a:p>
            <a:pPr lvl="1"/>
            <a:r>
              <a:rPr lang="en-US" dirty="0" smtClean="0"/>
              <a:t>Practical as well as moral </a:t>
            </a:r>
          </a:p>
          <a:p>
            <a:pPr lvl="1"/>
            <a:endParaRPr lang="en-US" dirty="0" smtClean="0"/>
          </a:p>
        </p:txBody>
      </p:sp>
    </p:spTree>
    <p:extLst>
      <p:ext uri="{BB962C8B-B14F-4D97-AF65-F5344CB8AC3E}">
        <p14:creationId xmlns:p14="http://schemas.microsoft.com/office/powerpoint/2010/main" val="1238101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resilience: What gender brings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0424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Vulnerabilties</a:t>
            </a:r>
            <a:endParaRPr lang="en-US" dirty="0"/>
          </a:p>
        </p:txBody>
      </p:sp>
      <p:sp>
        <p:nvSpPr>
          <p:cNvPr id="3" name="Content Placeholder 2"/>
          <p:cNvSpPr>
            <a:spLocks noGrp="1"/>
          </p:cNvSpPr>
          <p:nvPr>
            <p:ph idx="1"/>
          </p:nvPr>
        </p:nvSpPr>
        <p:spPr/>
        <p:txBody>
          <a:bodyPr>
            <a:normAutofit/>
          </a:bodyPr>
          <a:lstStyle/>
          <a:p>
            <a:r>
              <a:rPr lang="en-US" dirty="0" smtClean="0"/>
              <a:t>Effects of climate variability and disaster risk are not evenly distributed </a:t>
            </a:r>
          </a:p>
          <a:p>
            <a:r>
              <a:rPr lang="en-US" dirty="0" smtClean="0"/>
              <a:t>Who is most endangered? Consider the critical resources needed</a:t>
            </a:r>
          </a:p>
          <a:p>
            <a:r>
              <a:rPr lang="en-US" dirty="0" smtClean="0"/>
              <a:t>Consider how gender relates to this </a:t>
            </a:r>
          </a:p>
          <a:p>
            <a:pPr lvl="2"/>
            <a:r>
              <a:rPr lang="en-US" dirty="0" smtClean="0"/>
              <a:t>Gender identities and norms</a:t>
            </a:r>
          </a:p>
          <a:p>
            <a:pPr lvl="2"/>
            <a:r>
              <a:rPr lang="en-US" dirty="0" smtClean="0"/>
              <a:t>Historical and cultural patterns of gender relations</a:t>
            </a:r>
          </a:p>
          <a:p>
            <a:pPr lvl="2"/>
            <a:r>
              <a:rPr lang="en-US" dirty="0" smtClean="0"/>
              <a:t>Gender differences &amp; gender inequalities </a:t>
            </a:r>
          </a:p>
          <a:p>
            <a:pPr lvl="2"/>
            <a:r>
              <a:rPr lang="en-US" dirty="0" smtClean="0"/>
              <a:t>Gendered practices and institutions</a:t>
            </a:r>
            <a:endParaRPr lang="en-US" dirty="0"/>
          </a:p>
        </p:txBody>
      </p:sp>
    </p:spTree>
    <p:extLst>
      <p:ext uri="{BB962C8B-B14F-4D97-AF65-F5344CB8AC3E}">
        <p14:creationId xmlns:p14="http://schemas.microsoft.com/office/powerpoint/2010/main" val="34426873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amp;#x0D;&amp;#x0A;&amp;#x0D;&amp;#x0A;&amp;#x0D;&amp;#x0A;Gender, Disaster, Climate:&amp;#x0D;&amp;#x0A;New Pathways to Resilience&amp;#x0D;&amp;#x0A;&amp;quot;&quot;/&gt;&lt;property id=&quot;20307&quot; value=&quot;256&quot;/&gt;&lt;/object&gt;&lt;object type=&quot;3&quot; unique_id=&quot;10005&quot;&gt;&lt;property id=&quot;20148&quot; value=&quot;5&quot;/&gt;&lt;property id=&quot;20300&quot; value=&quot;Slide 2 - &amp;quot;Overview&amp;quot;&quot;/&gt;&lt;property id=&quot;20307&quot; value=&quot;257&quot;/&gt;&lt;/object&gt;&lt;object type=&quot;3&quot; unique_id=&quot;10006&quot;&gt;&lt;property id=&quot;20148&quot; value=&quot;5&quot;/&gt;&lt;property id=&quot;20300&quot; value=&quot;Slide 3 - &amp;quot;Connecting the dots&amp;quot;&quot;/&gt;&lt;property id=&quot;20307&quot; value=&quot;259&quot;/&gt;&lt;/object&gt;&lt;object type=&quot;3&quot; unique_id=&quot;10007&quot;&gt;&lt;property id=&quot;20148&quot; value=&quot;5&quot;/&gt;&lt;property id=&quot;20300&quot; value=&quot;Slide 4 - &amp;quot;A wonderful metaphor for us&amp;quot;&quot;/&gt;&lt;property id=&quot;20307&quot; value=&quot;260&quot;/&gt;&lt;/object&gt;&lt;object type=&quot;3&quot; unique_id=&quot;10008&quot;&gt;&lt;property id=&quot;20148&quot; value=&quot;5&quot;/&gt;&lt;property id=&quot;20300&quot; value=&quot;Slide 5 - &amp;quot;Reservations about our path&amp;quot;&quot;/&gt;&lt;property id=&quot;20307&quot; value=&quot;261&quot;/&gt;&lt;/object&gt;&lt;object type=&quot;3&quot; unique_id=&quot;10009&quot;&gt;&lt;property id=&quot;20148&quot; value=&quot;5&quot;/&gt;&lt;property id=&quot;20300&quot; value=&quot;Slide 6 - &amp;quot;The linkages are there to see&amp;quot;&quot;/&gt;&lt;property id=&quot;20307&quot; value=&quot;262&quot;/&gt;&lt;/object&gt;&lt;object type=&quot;3&quot; unique_id=&quot;10010&quot;&gt;&lt;property id=&quot;20148&quot; value=&quot;5&quot;/&gt;&lt;property id=&quot;20300&quot; value=&quot;Slide 7 - &amp;quot;Gender analysis&amp;quot;&quot;/&gt;&lt;property id=&quot;20307&quot; value=&quot;263&quot;/&gt;&lt;/object&gt;&lt;object type=&quot;3&quot; unique_id=&quot;10011&quot;&gt;&lt;property id=&quot;20148&quot; value=&quot;5&quot;/&gt;&lt;property id=&quot;20300&quot; value=&quot;Slide 8 - &amp;quot;Building resilience: What gender brings&amp;quot;&quot;/&gt;&lt;property id=&quot;20307&quot; value=&quot;264&quot;/&gt;&lt;/object&gt;&lt;object type=&quot;3&quot; unique_id=&quot;10012&quot;&gt;&lt;property id=&quot;20148&quot; value=&quot;5&quot;/&gt;&lt;property id=&quot;20300&quot; value=&quot;Slide 9 - &amp;quot;Vulnerabilties&amp;quot;&quot;/&gt;&lt;property id=&quot;20307&quot; value=&quot;265&quot;/&gt;&lt;/object&gt;&lt;object type=&quot;3&quot; unique_id=&quot;10013&quot;&gt;&lt;property id=&quot;20148&quot; value=&quot;5&quot;/&gt;&lt;property id=&quot;20300&quot; value=&quot;Slide 10 - &amp;quot;Capacities-His and Hers&amp;quot;&quot;/&gt;&lt;property id=&quot;20307&quot; value=&quot;266&quot;/&gt;&lt;/object&gt;&lt;object type=&quot;3&quot; unique_id=&quot;10014&quot;&gt;&lt;property id=&quot;20148&quot; value=&quot;5&quot;/&gt;&lt;property id=&quot;20300&quot; value=&quot;Slide 11 - &amp;quot;Victims?&amp;quot;&quot;/&gt;&lt;property id=&quot;20307&quot; value=&quot;267&quot;/&gt;&lt;/object&gt;&lt;object type=&quot;3&quot; unique_id=&quot;10015&quot;&gt;&lt;property id=&quot;20148&quot; value=&quot;5&quot;/&gt;&lt;property id=&quot;20300&quot; value=&quot;Slide 13 - &amp;quot;Practical steps and new platforms for action&amp;quot;&quot;/&gt;&lt;property id=&quot;20307&quot; value=&quot;268&quot;/&gt;&lt;/object&gt;&lt;object type=&quot;3&quot; unique_id=&quot;10016&quot;&gt;&lt;property id=&quot;20148&quot; value=&quot;5&quot;/&gt;&lt;property id=&quot;20300&quot; value=&quot;Slide 14 - &amp;quot;Moving gender&amp;quot;&quot;/&gt;&lt;property id=&quot;20307&quot; value=&quot;269&quot;/&gt;&lt;/object&gt;&lt;object type=&quot;3&quot; unique_id=&quot;10017&quot;&gt;&lt;property id=&quot;20148&quot; value=&quot;5&quot;/&gt;&lt;property id=&quot;20300&quot; value=&quot;Slide 17 - &amp;quot;Building resilience together&amp;quot;&quot;/&gt;&lt;property id=&quot;20307&quot; value=&quot;270&quot;/&gt;&lt;/object&gt;&lt;object type=&quot;3&quot; unique_id=&quot;10019&quot;&gt;&lt;property id=&quot;20148&quot; value=&quot;5&quot;/&gt;&lt;property id=&quot;20300&quot; value=&quot;Slide 20 - &amp;quot;Strong foundations &amp;amp; strong need&amp;quot;&quot;/&gt;&lt;property id=&quot;20307&quot; value=&quot;277&quot;/&gt;&lt;/object&gt;&lt;object type=&quot;3&quot; unique_id=&quot;10020&quot;&gt;&lt;property id=&quot;20148&quot; value=&quot;5&quot;/&gt;&lt;property id=&quot;20300&quot; value=&quot;Slide 21 - &amp;quot;Gendering the HFA&amp;quot;&quot;/&gt;&lt;property id=&quot;20307&quot; value=&quot;272&quot;/&gt;&lt;/object&gt;&lt;object type=&quot;3&quot; unique_id=&quot;10021&quot;&gt;&lt;property id=&quot;20148&quot; value=&quot;5&quot;/&gt;&lt;property id=&quot;20300&quot; value=&quot;Slide 24 - &amp;quot;57 Steps from Words To Action* &amp;quot;&quot;/&gt;&lt;property id=&quot;20307&quot; value=&quot;273&quot;/&gt;&lt;/object&gt;&lt;object type=&quot;3&quot; unique_id=&quot;10022&quot;&gt;&lt;property id=&quot;20148&quot; value=&quot;5&quot;/&gt;&lt;property id=&quot;20300&quot; value=&quot;Slide 25 - &amp;quot;HFA # 1--Making disaster risk reduction a priority&amp;#x0D;&amp;#x0A;&amp;quot;&quot;/&gt;&lt;property id=&quot;20307&quot; value=&quot;274&quot;/&gt;&lt;/object&gt;&lt;object type=&quot;3&quot; unique_id=&quot;10023&quot;&gt;&lt;property id=&quot;20148&quot; value=&quot;5&quot;/&gt;&lt;property id=&quot;20300&quot; value=&quot;Slide 29 - &amp;quot;&amp;#x0D;&amp;#x0A;HFA #5--Strengthening preparedness&amp;#x0D;&amp;#x0A;&amp;quot;&quot;/&gt;&lt;property id=&quot;20307&quot; value=&quot;275&quot;/&gt;&lt;/object&gt;&lt;object type=&quot;3&quot; unique_id=&quot;10024&quot;&gt;&lt;property id=&quot;20148&quot; value=&quot;5&quot;/&gt;&lt;property id=&quot;20300&quot; value=&quot;Slide 26 - &amp;quot;&amp;#x0D;&amp;#x0A;HFA # 2--Identifying, assessing, &amp;amp; monitoring risk/enhancing early warning&amp;#x0D;&amp;#x0A;&amp;quot;&quot;/&gt;&lt;property id=&quot;20307&quot; value=&quot;278&quot;/&gt;&lt;/object&gt;&lt;object type=&quot;3&quot; unique_id=&quot;10025&quot;&gt;&lt;property id=&quot;20148&quot; value=&quot;5&quot;/&gt;&lt;property id=&quot;20300&quot; value=&quot;Slide 27 - &amp;quot;HFA # 3--Increasing awareness, education and training&amp;#x0D;&amp;#x0A;&amp;quot;&quot;/&gt;&lt;property id=&quot;20307&quot; value=&quot;279&quot;/&gt;&lt;/object&gt;&lt;object type=&quot;3&quot; unique_id=&quot;10194&quot;&gt;&lt;property id=&quot;20148&quot; value=&quot;5&quot;/&gt;&lt;property id=&quot;20300&quot; value=&quot;Slide 28 - &amp;quot;HFA # 4--Reducing risk in key sectors&amp;quot;&quot;/&gt;&lt;property id=&quot;20307&quot; value=&quot;280&quot;/&gt;&lt;/object&gt;&lt;object type=&quot;3&quot; unique_id=&quot;10245&quot;&gt;&lt;property id=&quot;20148&quot; value=&quot;5&quot;/&gt;&lt;property id=&quot;20300&quot; value=&quot;Slide 30 - &amp;quot;In short&amp;quot;&quot;/&gt;&lt;property id=&quot;20307&quot; value=&quot;281&quot;/&gt;&lt;/object&gt;&lt;object type=&quot;3&quot; unique_id=&quot;10246&quot;&gt;&lt;property id=&quot;20148&quot; value=&quot;5&quot;/&gt;&lt;property id=&quot;20300&quot; value=&quot;Slide 31 - &amp;quot;Looking forward to your ideas&amp;quot;&quot;/&gt;&lt;property id=&quot;20307&quot; value=&quot;282&quot;/&gt;&lt;/object&gt;&lt;object type=&quot;3&quot; unique_id=&quot;10274&quot;&gt;&lt;property id=&quot;20148&quot; value=&quot;5&quot;/&gt;&lt;property id=&quot;20300&quot; value=&quot;Slide 12&quot;/&gt;&lt;property id=&quot;20307&quot; value=&quot;283&quot;/&gt;&lt;/object&gt;&lt;object type=&quot;3&quot; unique_id=&quot;10387&quot;&gt;&lt;property id=&quot;20148&quot; value=&quot;5&quot;/&gt;&lt;property id=&quot;20300&quot; value=&quot;Slide 15 - &amp;quot;What we too often miss&amp;quot;&quot;/&gt;&lt;property id=&quot;20307&quot; value=&quot;284&quot;/&gt;&lt;/object&gt;&lt;object type=&quot;3&quot; unique_id=&quot;10388&quot;&gt;&lt;property id=&quot;20148&quot; value=&quot;5&quot;/&gt;&lt;property id=&quot;20300&quot; value=&quot;Slide 18 - &amp;quot;Consider the possibilities here in South Africa &amp;quot;&quot;/&gt;&lt;property id=&quot;20307&quot; value=&quot;285&quot;/&gt;&lt;/object&gt;&lt;object type=&quot;3&quot; unique_id=&quot;10389&quot;&gt;&lt;property id=&quot;20148&quot; value=&quot;5&quot;/&gt;&lt;property id=&quot;20300&quot; value=&quot;Slide 22&quot;/&gt;&lt;property id=&quot;20307&quot; value=&quot;287&quot;/&gt;&lt;/object&gt;&lt;object type=&quot;3&quot; unique_id=&quot;10390&quot;&gt;&lt;property id=&quot;20148&quot; value=&quot;5&quot;/&gt;&lt;property id=&quot;20300&quot; value=&quot;Slide 23&quot;/&gt;&lt;property id=&quot;20307&quot; value=&quot;286&quot;/&gt;&lt;/object&gt;&lt;object type=&quot;3&quot; unique_id=&quot;10422&quot;&gt;&lt;property id=&quot;20148&quot; value=&quot;5&quot;/&gt;&lt;property id=&quot;20300&quot; value=&quot;Slide 19&quot;/&gt;&lt;property id=&quot;20307&quot; value=&quot;288&quot;/&gt;&lt;/object&gt;&lt;object type=&quot;3&quot; unique_id=&quot;10455&quot;&gt;&lt;property id=&quot;20148&quot; value=&quot;5&quot;/&gt;&lt;property id=&quot;20300&quot; value=&quot;Slide 16 - &amp;quot;(Very) selected examples&amp;quot;&quot;/&gt;&lt;property id=&quot;20307&quot; value=&quot;289&quot;/&gt;&lt;/objec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TotalTime>
  <Words>1749</Words>
  <Application>Microsoft Office PowerPoint</Application>
  <PresentationFormat>On-screen Show (4:3)</PresentationFormat>
  <Paragraphs>242</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Apex</vt:lpstr>
      <vt:lpstr>   Gender, Disaster, Climate: New pathways to reduce risk </vt:lpstr>
      <vt:lpstr>Overview</vt:lpstr>
      <vt:lpstr>Connecting the dots</vt:lpstr>
      <vt:lpstr>A wonderful metaphor for us</vt:lpstr>
      <vt:lpstr>Reservations about our path</vt:lpstr>
      <vt:lpstr>The linkages are there to see</vt:lpstr>
      <vt:lpstr>Gender analysis</vt:lpstr>
      <vt:lpstr>Building resilience: What gender brings</vt:lpstr>
      <vt:lpstr>Vulnerabilties</vt:lpstr>
      <vt:lpstr>Capacities-His and Hers</vt:lpstr>
      <vt:lpstr>Victims?</vt:lpstr>
      <vt:lpstr>PowerPoint Presentation</vt:lpstr>
      <vt:lpstr>Practical steps and new platforms for action</vt:lpstr>
      <vt:lpstr>Moving gender</vt:lpstr>
      <vt:lpstr>What we too often miss</vt:lpstr>
      <vt:lpstr>(Very) selected examples</vt:lpstr>
      <vt:lpstr>Building resilience together</vt:lpstr>
      <vt:lpstr>Consider the possibilities here in South Africa </vt:lpstr>
      <vt:lpstr>Strong foundations &amp; strong need</vt:lpstr>
      <vt:lpstr>PowerPoint Presentation</vt:lpstr>
      <vt:lpstr>Gendering the HFA</vt:lpstr>
      <vt:lpstr>PowerPoint Presentation</vt:lpstr>
      <vt:lpstr>57 Steps from Words To Action* </vt:lpstr>
      <vt:lpstr>HFA # 1--Making disaster risk reduction a priority </vt:lpstr>
      <vt:lpstr> HFA # 2--Identifying, assessing, &amp; monitoring risk/enhancing early warning </vt:lpstr>
      <vt:lpstr>HFA # 3--Increasing awareness, education and training </vt:lpstr>
      <vt:lpstr>HFA # 4--Reducing risk in key sectors</vt:lpstr>
      <vt:lpstr> HFA #5--Strengthening preparedness </vt:lpstr>
      <vt:lpstr>In short</vt:lpstr>
      <vt:lpstr>Looking forward to your ideas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Disaster, Climate: New Pathways to Resilience</dc:title>
  <dc:creator>Elaine</dc:creator>
  <cp:lastModifiedBy>Elaine</cp:lastModifiedBy>
  <cp:revision>43</cp:revision>
  <dcterms:created xsi:type="dcterms:W3CDTF">2011-09-03T10:38:02Z</dcterms:created>
  <dcterms:modified xsi:type="dcterms:W3CDTF">2011-09-07T04:45:27Z</dcterms:modified>
</cp:coreProperties>
</file>