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7" r:id="rId2"/>
    <p:sldId id="268" r:id="rId3"/>
    <p:sldId id="283" r:id="rId4"/>
    <p:sldId id="264" r:id="rId5"/>
    <p:sldId id="301" r:id="rId6"/>
    <p:sldId id="296" r:id="rId7"/>
    <p:sldId id="262" r:id="rId8"/>
    <p:sldId id="263" r:id="rId9"/>
    <p:sldId id="285" r:id="rId10"/>
    <p:sldId id="265" r:id="rId11"/>
    <p:sldId id="303" r:id="rId12"/>
    <p:sldId id="284" r:id="rId13"/>
    <p:sldId id="258" r:id="rId14"/>
    <p:sldId id="272" r:id="rId15"/>
    <p:sldId id="273" r:id="rId16"/>
    <p:sldId id="304" r:id="rId17"/>
    <p:sldId id="289" r:id="rId18"/>
    <p:sldId id="277" r:id="rId19"/>
    <p:sldId id="276" r:id="rId20"/>
    <p:sldId id="281" r:id="rId21"/>
    <p:sldId id="278" r:id="rId22"/>
    <p:sldId id="287" r:id="rId23"/>
    <p:sldId id="288" r:id="rId24"/>
    <p:sldId id="279" r:id="rId25"/>
    <p:sldId id="305" r:id="rId26"/>
    <p:sldId id="297" r:id="rId27"/>
    <p:sldId id="299" r:id="rId28"/>
    <p:sldId id="298" r:id="rId29"/>
    <p:sldId id="300" r:id="rId30"/>
    <p:sldId id="290" r:id="rId31"/>
    <p:sldId id="306" r:id="rId32"/>
    <p:sldId id="269" r:id="rId33"/>
    <p:sldId id="271" r:id="rId34"/>
    <p:sldId id="267" r:id="rId35"/>
    <p:sldId id="275" r:id="rId36"/>
    <p:sldId id="302" r:id="rId37"/>
    <p:sldId id="261" r:id="rId38"/>
    <p:sldId id="260" r:id="rId39"/>
    <p:sldId id="291" r:id="rId40"/>
    <p:sldId id="307" r:id="rId4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11CF"/>
    <a:srgbClr val="00A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2" autoAdjust="0"/>
  </p:normalViewPr>
  <p:slideViewPr>
    <p:cSldViewPr>
      <p:cViewPr>
        <p:scale>
          <a:sx n="70" d="100"/>
          <a:sy n="70" d="100"/>
        </p:scale>
        <p:origin x="-1003" y="-211"/>
      </p:cViewPr>
      <p:guideLst>
        <p:guide orient="horz" pos="2160"/>
        <p:guide pos="2880"/>
      </p:guideLst>
    </p:cSldViewPr>
  </p:slideViewPr>
  <p:outlineViewPr>
    <p:cViewPr>
      <p:scale>
        <a:sx n="33" d="100"/>
        <a:sy n="33" d="100"/>
      </p:scale>
      <p:origin x="0" y="9619"/>
    </p:cViewPr>
    <p:sldLst>
      <p:sld r:id="rId1" collapse="1"/>
      <p:sld r:id="rId2" collapse="1"/>
    </p:sldLst>
  </p:outlineViewPr>
  <p:notesTextViewPr>
    <p:cViewPr>
      <p:scale>
        <a:sx n="100" d="100"/>
        <a:sy n="100" d="100"/>
      </p:scale>
      <p:origin x="0" y="0"/>
    </p:cViewPr>
  </p:notesTextViewPr>
  <p:sorterViewPr>
    <p:cViewPr>
      <p:scale>
        <a:sx n="70" d="100"/>
        <a:sy n="70" d="100"/>
      </p:scale>
      <p:origin x="0" y="8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67498E-70CD-40F6-9EAE-EE190219A05E}" type="doc">
      <dgm:prSet loTypeId="urn:microsoft.com/office/officeart/2005/8/layout/chevron1" loCatId="process" qsTypeId="urn:microsoft.com/office/officeart/2005/8/quickstyle/simple1" qsCatId="simple" csTypeId="urn:microsoft.com/office/officeart/2005/8/colors/colorful2" csCatId="colorful" phldr="1"/>
      <dgm:spPr/>
    </dgm:pt>
    <dgm:pt modelId="{22E98AE7-9193-4043-B510-C78CA179F24B}">
      <dgm:prSet phldrT="[Text]" custT="1"/>
      <dgm:spPr/>
      <dgm:t>
        <a:bodyPr/>
        <a:lstStyle/>
        <a:p>
          <a:r>
            <a:rPr lang="en-US" sz="1800" b="1" i="0" dirty="0" smtClean="0">
              <a:latin typeface="Arial" panose="020B0604020202020204" pitchFamily="34" charset="0"/>
              <a:cs typeface="Arial" panose="020B0604020202020204" pitchFamily="34" charset="0"/>
            </a:rPr>
            <a:t>Acknowledge  scientific contributions  of individuals </a:t>
          </a:r>
          <a:endParaRPr lang="en-ZA" sz="1800" b="1" i="0" dirty="0">
            <a:latin typeface="Arial" panose="020B0604020202020204" pitchFamily="34" charset="0"/>
            <a:cs typeface="Arial" panose="020B0604020202020204" pitchFamily="34" charset="0"/>
          </a:endParaRPr>
        </a:p>
      </dgm:t>
    </dgm:pt>
    <dgm:pt modelId="{34FF9A1F-E4BB-48D9-A528-54AC207256E5}" type="parTrans" cxnId="{3D1DC09B-0CB1-4501-8BD2-8FC43AA04A21}">
      <dgm:prSet/>
      <dgm:spPr/>
      <dgm:t>
        <a:bodyPr/>
        <a:lstStyle/>
        <a:p>
          <a:endParaRPr lang="en-ZA"/>
        </a:p>
      </dgm:t>
    </dgm:pt>
    <dgm:pt modelId="{529C5453-9B0F-4284-A0C6-44FCBCFF3166}" type="sibTrans" cxnId="{3D1DC09B-0CB1-4501-8BD2-8FC43AA04A21}">
      <dgm:prSet/>
      <dgm:spPr/>
      <dgm:t>
        <a:bodyPr/>
        <a:lstStyle/>
        <a:p>
          <a:endParaRPr lang="en-ZA"/>
        </a:p>
      </dgm:t>
    </dgm:pt>
    <dgm:pt modelId="{45969D42-4ED7-4FD0-B1D3-DE6B36F1AA8B}">
      <dgm:prSet phldrT="[Text]" custT="1"/>
      <dgm:spPr/>
      <dgm:t>
        <a:bodyPr/>
        <a:lstStyle/>
        <a:p>
          <a:r>
            <a:rPr lang="en-US" sz="1800" b="1" i="0" dirty="0" smtClean="0">
              <a:latin typeface="Arial" panose="020B0604020202020204" pitchFamily="34" charset="0"/>
              <a:cs typeface="Arial" panose="020B0604020202020204" pitchFamily="34" charset="0"/>
            </a:rPr>
            <a:t>Recognize projects with significant community impact</a:t>
          </a:r>
          <a:endParaRPr lang="en-ZA" sz="1800" b="1" i="0" dirty="0">
            <a:latin typeface="Arial" panose="020B0604020202020204" pitchFamily="34" charset="0"/>
            <a:cs typeface="Arial" panose="020B0604020202020204" pitchFamily="34" charset="0"/>
          </a:endParaRPr>
        </a:p>
      </dgm:t>
    </dgm:pt>
    <dgm:pt modelId="{2B6C5FFC-7D19-4C7E-979E-0C78C3710D63}" type="parTrans" cxnId="{EB60699D-AA7C-40E3-9E69-BDE6BAF25432}">
      <dgm:prSet/>
      <dgm:spPr/>
      <dgm:t>
        <a:bodyPr/>
        <a:lstStyle/>
        <a:p>
          <a:endParaRPr lang="en-ZA"/>
        </a:p>
      </dgm:t>
    </dgm:pt>
    <dgm:pt modelId="{E121F76F-62CE-4DA0-933A-8F5BAF853213}" type="sibTrans" cxnId="{EB60699D-AA7C-40E3-9E69-BDE6BAF25432}">
      <dgm:prSet/>
      <dgm:spPr/>
      <dgm:t>
        <a:bodyPr/>
        <a:lstStyle/>
        <a:p>
          <a:endParaRPr lang="en-ZA"/>
        </a:p>
      </dgm:t>
    </dgm:pt>
    <dgm:pt modelId="{841D79CF-A696-42D0-880C-C2C7DFD6E896}">
      <dgm:prSet phldrT="[Text]" custT="1"/>
      <dgm:spPr/>
      <dgm:t>
        <a:bodyPr/>
        <a:lstStyle/>
        <a:p>
          <a:r>
            <a:rPr lang="en-US" sz="1800" b="1" i="0" dirty="0" smtClean="0">
              <a:latin typeface="Arial" panose="020B0604020202020204" pitchFamily="34" charset="0"/>
              <a:cs typeface="Arial" panose="020B0604020202020204" pitchFamily="34" charset="0"/>
            </a:rPr>
            <a:t>Collaborative approaches (</a:t>
          </a:r>
          <a:r>
            <a:rPr lang="en-US" sz="1800" b="1" i="0" dirty="0" err="1" smtClean="0">
              <a:latin typeface="Arial" panose="020B0604020202020204" pitchFamily="34" charset="0"/>
              <a:cs typeface="Arial" panose="020B0604020202020204" pitchFamily="34" charset="0"/>
            </a:rPr>
            <a:t>Govt</a:t>
          </a:r>
          <a:r>
            <a:rPr lang="en-US" sz="1800" b="1" i="0" dirty="0" smtClean="0">
              <a:latin typeface="Arial" panose="020B0604020202020204" pitchFamily="34" charset="0"/>
              <a:cs typeface="Arial" panose="020B0604020202020204" pitchFamily="34" charset="0"/>
            </a:rPr>
            <a:t>/NGOs/-Communities/- Private sector)</a:t>
          </a:r>
          <a:endParaRPr lang="en-ZA" sz="1800" b="1" i="0" dirty="0">
            <a:latin typeface="Arial" panose="020B0604020202020204" pitchFamily="34" charset="0"/>
            <a:cs typeface="Arial" panose="020B0604020202020204" pitchFamily="34" charset="0"/>
          </a:endParaRPr>
        </a:p>
      </dgm:t>
    </dgm:pt>
    <dgm:pt modelId="{7DCBF6AD-43F0-480B-B886-4CC775E64653}" type="parTrans" cxnId="{43B54EB6-4C02-45C3-8C6F-22E482BA6224}">
      <dgm:prSet/>
      <dgm:spPr/>
      <dgm:t>
        <a:bodyPr/>
        <a:lstStyle/>
        <a:p>
          <a:endParaRPr lang="en-ZA"/>
        </a:p>
      </dgm:t>
    </dgm:pt>
    <dgm:pt modelId="{5503D6A8-1309-4248-A2D1-3733693603BE}" type="sibTrans" cxnId="{43B54EB6-4C02-45C3-8C6F-22E482BA6224}">
      <dgm:prSet/>
      <dgm:spPr/>
      <dgm:t>
        <a:bodyPr/>
        <a:lstStyle/>
        <a:p>
          <a:endParaRPr lang="en-ZA"/>
        </a:p>
      </dgm:t>
    </dgm:pt>
    <dgm:pt modelId="{7A4D7B30-81AA-42A5-A6BB-2F83BC252391}" type="pres">
      <dgm:prSet presAssocID="{6F67498E-70CD-40F6-9EAE-EE190219A05E}" presName="Name0" presStyleCnt="0">
        <dgm:presLayoutVars>
          <dgm:dir/>
          <dgm:animLvl val="lvl"/>
          <dgm:resizeHandles val="exact"/>
        </dgm:presLayoutVars>
      </dgm:prSet>
      <dgm:spPr/>
    </dgm:pt>
    <dgm:pt modelId="{03F3F56B-83AF-4A10-B2FB-2F2493283FA9}" type="pres">
      <dgm:prSet presAssocID="{22E98AE7-9193-4043-B510-C78CA179F24B}" presName="parTxOnly" presStyleLbl="node1" presStyleIdx="0" presStyleCnt="3" custScaleX="169946" custScaleY="206379" custLinFactNeighborY="50107">
        <dgm:presLayoutVars>
          <dgm:chMax val="0"/>
          <dgm:chPref val="0"/>
          <dgm:bulletEnabled val="1"/>
        </dgm:presLayoutVars>
      </dgm:prSet>
      <dgm:spPr/>
      <dgm:t>
        <a:bodyPr/>
        <a:lstStyle/>
        <a:p>
          <a:endParaRPr lang="en-ZA"/>
        </a:p>
      </dgm:t>
    </dgm:pt>
    <dgm:pt modelId="{3FB5B16C-7CF9-4D69-8A60-4B9B71419865}" type="pres">
      <dgm:prSet presAssocID="{529C5453-9B0F-4284-A0C6-44FCBCFF3166}" presName="parTxOnlySpace" presStyleCnt="0"/>
      <dgm:spPr/>
    </dgm:pt>
    <dgm:pt modelId="{B339E0A8-3397-4CBC-92E6-0E0C2BDE8F86}" type="pres">
      <dgm:prSet presAssocID="{45969D42-4ED7-4FD0-B1D3-DE6B36F1AA8B}" presName="parTxOnly" presStyleLbl="node1" presStyleIdx="1" presStyleCnt="3" custScaleX="155656" custScaleY="206379" custLinFactNeighborY="50107">
        <dgm:presLayoutVars>
          <dgm:chMax val="0"/>
          <dgm:chPref val="0"/>
          <dgm:bulletEnabled val="1"/>
        </dgm:presLayoutVars>
      </dgm:prSet>
      <dgm:spPr/>
      <dgm:t>
        <a:bodyPr/>
        <a:lstStyle/>
        <a:p>
          <a:endParaRPr lang="en-ZA"/>
        </a:p>
      </dgm:t>
    </dgm:pt>
    <dgm:pt modelId="{51B2BC70-DAB8-4AB9-BBD4-33085F739E0B}" type="pres">
      <dgm:prSet presAssocID="{E121F76F-62CE-4DA0-933A-8F5BAF853213}" presName="parTxOnlySpace" presStyleCnt="0"/>
      <dgm:spPr/>
    </dgm:pt>
    <dgm:pt modelId="{B656A0DE-1D9D-4527-A234-C57A399974B9}" type="pres">
      <dgm:prSet presAssocID="{841D79CF-A696-42D0-880C-C2C7DFD6E896}" presName="parTxOnly" presStyleLbl="node1" presStyleIdx="2" presStyleCnt="3" custScaleX="168212" custScaleY="203088" custLinFactNeighborY="51752">
        <dgm:presLayoutVars>
          <dgm:chMax val="0"/>
          <dgm:chPref val="0"/>
          <dgm:bulletEnabled val="1"/>
        </dgm:presLayoutVars>
      </dgm:prSet>
      <dgm:spPr/>
      <dgm:t>
        <a:bodyPr/>
        <a:lstStyle/>
        <a:p>
          <a:endParaRPr lang="en-ZA"/>
        </a:p>
      </dgm:t>
    </dgm:pt>
  </dgm:ptLst>
  <dgm:cxnLst>
    <dgm:cxn modelId="{EB431D7B-30C5-40A8-B5CC-E79E3F0E17EA}" type="presOf" srcId="{45969D42-4ED7-4FD0-B1D3-DE6B36F1AA8B}" destId="{B339E0A8-3397-4CBC-92E6-0E0C2BDE8F86}" srcOrd="0" destOrd="0" presId="urn:microsoft.com/office/officeart/2005/8/layout/chevron1"/>
    <dgm:cxn modelId="{43B54EB6-4C02-45C3-8C6F-22E482BA6224}" srcId="{6F67498E-70CD-40F6-9EAE-EE190219A05E}" destId="{841D79CF-A696-42D0-880C-C2C7DFD6E896}" srcOrd="2" destOrd="0" parTransId="{7DCBF6AD-43F0-480B-B886-4CC775E64653}" sibTransId="{5503D6A8-1309-4248-A2D1-3733693603BE}"/>
    <dgm:cxn modelId="{EB60699D-AA7C-40E3-9E69-BDE6BAF25432}" srcId="{6F67498E-70CD-40F6-9EAE-EE190219A05E}" destId="{45969D42-4ED7-4FD0-B1D3-DE6B36F1AA8B}" srcOrd="1" destOrd="0" parTransId="{2B6C5FFC-7D19-4C7E-979E-0C78C3710D63}" sibTransId="{E121F76F-62CE-4DA0-933A-8F5BAF853213}"/>
    <dgm:cxn modelId="{3D1DC09B-0CB1-4501-8BD2-8FC43AA04A21}" srcId="{6F67498E-70CD-40F6-9EAE-EE190219A05E}" destId="{22E98AE7-9193-4043-B510-C78CA179F24B}" srcOrd="0" destOrd="0" parTransId="{34FF9A1F-E4BB-48D9-A528-54AC207256E5}" sibTransId="{529C5453-9B0F-4284-A0C6-44FCBCFF3166}"/>
    <dgm:cxn modelId="{9B6468D7-0FCF-4DC1-A603-2FF482E00C21}" type="presOf" srcId="{841D79CF-A696-42D0-880C-C2C7DFD6E896}" destId="{B656A0DE-1D9D-4527-A234-C57A399974B9}" srcOrd="0" destOrd="0" presId="urn:microsoft.com/office/officeart/2005/8/layout/chevron1"/>
    <dgm:cxn modelId="{BDEB301E-1338-40FE-9890-B186BD85CCE8}" type="presOf" srcId="{6F67498E-70CD-40F6-9EAE-EE190219A05E}" destId="{7A4D7B30-81AA-42A5-A6BB-2F83BC252391}" srcOrd="0" destOrd="0" presId="urn:microsoft.com/office/officeart/2005/8/layout/chevron1"/>
    <dgm:cxn modelId="{56EAC1AF-C700-42C9-9506-9EAF1A80A5B5}" type="presOf" srcId="{22E98AE7-9193-4043-B510-C78CA179F24B}" destId="{03F3F56B-83AF-4A10-B2FB-2F2493283FA9}" srcOrd="0" destOrd="0" presId="urn:microsoft.com/office/officeart/2005/8/layout/chevron1"/>
    <dgm:cxn modelId="{EC179D47-6315-416F-94BE-66D0B4D22E1F}" type="presParOf" srcId="{7A4D7B30-81AA-42A5-A6BB-2F83BC252391}" destId="{03F3F56B-83AF-4A10-B2FB-2F2493283FA9}" srcOrd="0" destOrd="0" presId="urn:microsoft.com/office/officeart/2005/8/layout/chevron1"/>
    <dgm:cxn modelId="{91D0898B-C17C-4D38-9A43-5A50E836A3AA}" type="presParOf" srcId="{7A4D7B30-81AA-42A5-A6BB-2F83BC252391}" destId="{3FB5B16C-7CF9-4D69-8A60-4B9B71419865}" srcOrd="1" destOrd="0" presId="urn:microsoft.com/office/officeart/2005/8/layout/chevron1"/>
    <dgm:cxn modelId="{AC343AF7-1403-4624-BF6E-0C0327A22CE6}" type="presParOf" srcId="{7A4D7B30-81AA-42A5-A6BB-2F83BC252391}" destId="{B339E0A8-3397-4CBC-92E6-0E0C2BDE8F86}" srcOrd="2" destOrd="0" presId="urn:microsoft.com/office/officeart/2005/8/layout/chevron1"/>
    <dgm:cxn modelId="{82956742-E907-4335-A006-88DF3BB2701E}" type="presParOf" srcId="{7A4D7B30-81AA-42A5-A6BB-2F83BC252391}" destId="{51B2BC70-DAB8-4AB9-BBD4-33085F739E0B}" srcOrd="3" destOrd="0" presId="urn:microsoft.com/office/officeart/2005/8/layout/chevron1"/>
    <dgm:cxn modelId="{D18CD6FE-16D2-433C-BBC7-19DB552AA20B}" type="presParOf" srcId="{7A4D7B30-81AA-42A5-A6BB-2F83BC252391}" destId="{B656A0DE-1D9D-4527-A234-C57A399974B9}"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3F56B-83AF-4A10-B2FB-2F2493283FA9}">
      <dsp:nvSpPr>
        <dsp:cNvPr id="0" name=""/>
        <dsp:cNvSpPr/>
      </dsp:nvSpPr>
      <dsp:spPr>
        <a:xfrm>
          <a:off x="2504" y="1915115"/>
          <a:ext cx="3273455" cy="1590087"/>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i="0" kern="1200" dirty="0" smtClean="0">
              <a:latin typeface="Arial" panose="020B0604020202020204" pitchFamily="34" charset="0"/>
              <a:cs typeface="Arial" panose="020B0604020202020204" pitchFamily="34" charset="0"/>
            </a:rPr>
            <a:t>Acknowledge  scientific contributions  of individuals </a:t>
          </a:r>
          <a:endParaRPr lang="en-ZA" sz="1800" b="1" i="0" kern="1200" dirty="0">
            <a:latin typeface="Arial" panose="020B0604020202020204" pitchFamily="34" charset="0"/>
            <a:cs typeface="Arial" panose="020B0604020202020204" pitchFamily="34" charset="0"/>
          </a:endParaRPr>
        </a:p>
      </dsp:txBody>
      <dsp:txXfrm>
        <a:off x="797548" y="1915115"/>
        <a:ext cx="1683368" cy="1590087"/>
      </dsp:txXfrm>
    </dsp:sp>
    <dsp:sp modelId="{B339E0A8-3397-4CBC-92E6-0E0C2BDE8F86}">
      <dsp:nvSpPr>
        <dsp:cNvPr id="0" name=""/>
        <dsp:cNvSpPr/>
      </dsp:nvSpPr>
      <dsp:spPr>
        <a:xfrm>
          <a:off x="3083342" y="1915115"/>
          <a:ext cx="2998204" cy="1590087"/>
        </a:xfrm>
        <a:prstGeom prst="chevron">
          <a:avLst/>
        </a:prstGeom>
        <a:solidFill>
          <a:schemeClr val="accent2">
            <a:hueOff val="-419062"/>
            <a:satOff val="-4829"/>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i="0" kern="1200" dirty="0" smtClean="0">
              <a:latin typeface="Arial" panose="020B0604020202020204" pitchFamily="34" charset="0"/>
              <a:cs typeface="Arial" panose="020B0604020202020204" pitchFamily="34" charset="0"/>
            </a:rPr>
            <a:t>Recognize projects with significant community impact</a:t>
          </a:r>
          <a:endParaRPr lang="en-ZA" sz="1800" b="1" i="0" kern="1200" dirty="0">
            <a:latin typeface="Arial" panose="020B0604020202020204" pitchFamily="34" charset="0"/>
            <a:cs typeface="Arial" panose="020B0604020202020204" pitchFamily="34" charset="0"/>
          </a:endParaRPr>
        </a:p>
      </dsp:txBody>
      <dsp:txXfrm>
        <a:off x="3878386" y="1915115"/>
        <a:ext cx="1408117" cy="1590087"/>
      </dsp:txXfrm>
    </dsp:sp>
    <dsp:sp modelId="{B656A0DE-1D9D-4527-A234-C57A399974B9}">
      <dsp:nvSpPr>
        <dsp:cNvPr id="0" name=""/>
        <dsp:cNvSpPr/>
      </dsp:nvSpPr>
      <dsp:spPr>
        <a:xfrm>
          <a:off x="5888930" y="1940467"/>
          <a:ext cx="3240055" cy="1564731"/>
        </a:xfrm>
        <a:prstGeom prst="chevron">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i="0" kern="1200" dirty="0" smtClean="0">
              <a:latin typeface="Arial" panose="020B0604020202020204" pitchFamily="34" charset="0"/>
              <a:cs typeface="Arial" panose="020B0604020202020204" pitchFamily="34" charset="0"/>
            </a:rPr>
            <a:t>Collaborative approaches (</a:t>
          </a:r>
          <a:r>
            <a:rPr lang="en-US" sz="1800" b="1" i="0" kern="1200" dirty="0" err="1" smtClean="0">
              <a:latin typeface="Arial" panose="020B0604020202020204" pitchFamily="34" charset="0"/>
              <a:cs typeface="Arial" panose="020B0604020202020204" pitchFamily="34" charset="0"/>
            </a:rPr>
            <a:t>Govt</a:t>
          </a:r>
          <a:r>
            <a:rPr lang="en-US" sz="1800" b="1" i="0" kern="1200" dirty="0" smtClean="0">
              <a:latin typeface="Arial" panose="020B0604020202020204" pitchFamily="34" charset="0"/>
              <a:cs typeface="Arial" panose="020B0604020202020204" pitchFamily="34" charset="0"/>
            </a:rPr>
            <a:t>/NGOs/-Communities/- Private sector)</a:t>
          </a:r>
          <a:endParaRPr lang="en-ZA" sz="1800" b="1" i="0" kern="1200" dirty="0">
            <a:latin typeface="Arial" panose="020B0604020202020204" pitchFamily="34" charset="0"/>
            <a:cs typeface="Arial" panose="020B0604020202020204" pitchFamily="34" charset="0"/>
          </a:endParaRPr>
        </a:p>
      </dsp:txBody>
      <dsp:txXfrm>
        <a:off x="6671296" y="1940467"/>
        <a:ext cx="1675324" cy="156473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25E088C-F2DD-4F6B-B082-5A77A0C29BA8}" type="datetimeFigureOut">
              <a:rPr lang="en-ZA" smtClean="0"/>
              <a:t>2015/01/30</a:t>
            </a:fld>
            <a:endParaRPr lang="en-ZA"/>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4F9A672-38DC-4766-B1C9-A80E393DA9CB}" type="slidenum">
              <a:rPr lang="en-ZA" smtClean="0"/>
              <a:t>‹#›</a:t>
            </a:fld>
            <a:endParaRPr lang="en-ZA"/>
          </a:p>
        </p:txBody>
      </p:sp>
    </p:spTree>
    <p:extLst>
      <p:ext uri="{BB962C8B-B14F-4D97-AF65-F5344CB8AC3E}">
        <p14:creationId xmlns:p14="http://schemas.microsoft.com/office/powerpoint/2010/main" val="332366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9B82FE-DFF2-435D-8786-80ACC5DFCB58}" type="datetimeFigureOut">
              <a:rPr lang="en-ZA" smtClean="0"/>
              <a:t>2015/01/30</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B321A26-5F05-4B03-AB9B-F862A073765F}" type="slidenum">
              <a:rPr lang="en-ZA" smtClean="0"/>
              <a:t>‹#›</a:t>
            </a:fld>
            <a:endParaRPr lang="en-ZA"/>
          </a:p>
        </p:txBody>
      </p:sp>
    </p:spTree>
    <p:extLst>
      <p:ext uri="{BB962C8B-B14F-4D97-AF65-F5344CB8AC3E}">
        <p14:creationId xmlns:p14="http://schemas.microsoft.com/office/powerpoint/2010/main" val="249676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theguardian.com/world/2013/dec/13/uruguay-president-jose-mujica"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B321A26-5F05-4B03-AB9B-F862A073765F}" type="slidenum">
              <a:rPr lang="en-ZA" smtClean="0"/>
              <a:t>1</a:t>
            </a:fld>
            <a:endParaRPr lang="en-ZA"/>
          </a:p>
        </p:txBody>
      </p:sp>
    </p:spTree>
    <p:extLst>
      <p:ext uri="{BB962C8B-B14F-4D97-AF65-F5344CB8AC3E}">
        <p14:creationId xmlns:p14="http://schemas.microsoft.com/office/powerpoint/2010/main" val="885400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See document I compiled “</a:t>
            </a:r>
            <a:r>
              <a:rPr lang="en-US" sz="1200" kern="1200" dirty="0" err="1" smtClean="0">
                <a:solidFill>
                  <a:schemeClr val="tx1"/>
                </a:solidFill>
                <a:effectLst/>
                <a:latin typeface="+mn-lt"/>
                <a:ea typeface="+mn-ea"/>
                <a:cs typeface="+mn-cs"/>
              </a:rPr>
              <a:t>Sasakawa</a:t>
            </a:r>
            <a:r>
              <a:rPr lang="en-US" sz="1200" kern="1200" dirty="0" smtClean="0">
                <a:solidFill>
                  <a:schemeClr val="tx1"/>
                </a:solidFill>
                <a:effectLst/>
                <a:latin typeface="+mn-lt"/>
                <a:ea typeface="+mn-ea"/>
                <a:cs typeface="+mn-cs"/>
              </a:rPr>
              <a:t> award trends”</a:t>
            </a:r>
          </a:p>
          <a:p>
            <a:endParaRPr lang="en-US" sz="1200" kern="1200" dirty="0" smtClean="0">
              <a:solidFill>
                <a:schemeClr val="tx1"/>
              </a:solidFill>
              <a:effectLst/>
              <a:latin typeface="+mn-lt"/>
              <a:ea typeface="+mn-ea"/>
              <a:cs typeface="+mn-cs"/>
            </a:endParaRPr>
          </a:p>
          <a:p>
            <a:pPr marL="0" indent="0">
              <a:buFontTx/>
              <a:buNone/>
            </a:pPr>
            <a:r>
              <a:rPr lang="en-US" sz="1200" kern="1200" dirty="0" smtClean="0">
                <a:solidFill>
                  <a:schemeClr val="tx1"/>
                </a:solidFill>
                <a:effectLst/>
                <a:latin typeface="+mn-lt"/>
                <a:ea typeface="+mn-ea"/>
                <a:cs typeface="+mn-cs"/>
              </a:rPr>
              <a:t>2. “Sharing of responsibilities in decisions of risk reduction has been particularly emphasized by the new international policy. UNISDR in its principles related to ‘resilient cities’, in its ‘ten essentials’, and by its provision of a special guide for establishing and running participatory methods has indicated the priority that must be given to collaboration in DRR” (Rowena). </a:t>
            </a:r>
          </a:p>
          <a:p>
            <a:pPr marL="0" indent="0">
              <a:buFontTx/>
              <a:buNone/>
            </a:pPr>
            <a:endParaRPr lang="en-US" sz="1200" kern="1200" dirty="0" smtClean="0">
              <a:solidFill>
                <a:schemeClr val="tx1"/>
              </a:solidFill>
              <a:effectLst/>
              <a:latin typeface="+mn-lt"/>
              <a:ea typeface="+mn-ea"/>
              <a:cs typeface="+mn-cs"/>
            </a:endParaRPr>
          </a:p>
          <a:p>
            <a:pPr marL="0" indent="0">
              <a:buFontTx/>
              <a:buNone/>
            </a:pPr>
            <a:r>
              <a:rPr lang="en-US" sz="1200" kern="1200" dirty="0" smtClean="0">
                <a:solidFill>
                  <a:schemeClr val="tx1"/>
                </a:solidFill>
                <a:effectLst/>
                <a:latin typeface="+mn-lt"/>
                <a:ea typeface="+mn-ea"/>
                <a:cs typeface="+mn-cs"/>
              </a:rPr>
              <a:t>3. “There are several theoretical benefits of decentralization that could help to resolve some of the political incentive problems identified in this report. These include the possibility of more active citizen participation in local DRR policies and </a:t>
            </a:r>
            <a:r>
              <a:rPr lang="en-US" sz="1200" kern="1200" dirty="0" err="1" smtClean="0">
                <a:solidFill>
                  <a:schemeClr val="tx1"/>
                </a:solidFill>
                <a:effectLst/>
                <a:latin typeface="+mn-lt"/>
                <a:ea typeface="+mn-ea"/>
                <a:cs typeface="+mn-cs"/>
              </a:rPr>
              <a:t>programmes</a:t>
            </a:r>
            <a:r>
              <a:rPr lang="en-US" sz="1200" kern="1200" dirty="0" smtClean="0">
                <a:solidFill>
                  <a:schemeClr val="tx1"/>
                </a:solidFill>
                <a:effectLst/>
                <a:latin typeface="+mn-lt"/>
                <a:ea typeface="+mn-ea"/>
                <a:cs typeface="+mn-cs"/>
              </a:rPr>
              <a:t>, the potential for stronger public accountability in local settings where decision-makers and service providers are closer and more accessible to the populations they serve, and the stronger alignment of interests between local politicians and citizens who are exposed to the same disaster risks” (Global</a:t>
            </a:r>
            <a:r>
              <a:rPr lang="en-US" sz="1200" kern="1200" baseline="0" dirty="0" smtClean="0">
                <a:solidFill>
                  <a:schemeClr val="tx1"/>
                </a:solidFill>
                <a:effectLst/>
                <a:latin typeface="+mn-lt"/>
                <a:ea typeface="+mn-ea"/>
                <a:cs typeface="+mn-cs"/>
              </a:rPr>
              <a:t> Assessment Report 2011 by Gareth Williams) </a:t>
            </a:r>
            <a:r>
              <a:rPr lang="en-US" sz="1200" kern="1200" dirty="0" smtClean="0">
                <a:solidFill>
                  <a:schemeClr val="tx1"/>
                </a:solidFill>
                <a:effectLst/>
                <a:latin typeface="+mn-lt"/>
                <a:ea typeface="+mn-ea"/>
                <a:cs typeface="+mn-cs"/>
              </a:rPr>
              <a:t>. </a:t>
            </a:r>
          </a:p>
          <a:p>
            <a:pPr marL="171450" indent="-171450">
              <a:buFontTx/>
              <a:buChar cha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AB321A26-5F05-4B03-AB9B-F862A073765F}" type="slidenum">
              <a:rPr lang="en-ZA" smtClean="0"/>
              <a:t>13</a:t>
            </a:fld>
            <a:endParaRPr lang="en-ZA"/>
          </a:p>
        </p:txBody>
      </p:sp>
    </p:spTree>
    <p:extLst>
      <p:ext uri="{BB962C8B-B14F-4D97-AF65-F5344CB8AC3E}">
        <p14:creationId xmlns:p14="http://schemas.microsoft.com/office/powerpoint/2010/main" val="2707565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smtClean="0"/>
              <a:t>Sciemce</a:t>
            </a:r>
            <a:r>
              <a:rPr lang="en-ZA" baseline="0" dirty="0" smtClean="0"/>
              <a:t> 1995 – 2004 </a:t>
            </a:r>
          </a:p>
          <a:p>
            <a:r>
              <a:rPr lang="en-ZA" baseline="0" dirty="0" smtClean="0"/>
              <a:t>2005/7 community </a:t>
            </a:r>
          </a:p>
          <a:p>
            <a:r>
              <a:rPr lang="en-ZA" baseline="0" dirty="0" smtClean="0"/>
              <a:t>Collaborative approach 2011</a:t>
            </a:r>
          </a:p>
          <a:p>
            <a:r>
              <a:rPr lang="en-ZA" baseline="0" dirty="0" smtClean="0"/>
              <a:t>2015? </a:t>
            </a:r>
            <a:endParaRPr lang="en-ZA" dirty="0"/>
          </a:p>
        </p:txBody>
      </p:sp>
      <p:sp>
        <p:nvSpPr>
          <p:cNvPr id="4" name="Slide Number Placeholder 3"/>
          <p:cNvSpPr>
            <a:spLocks noGrp="1"/>
          </p:cNvSpPr>
          <p:nvPr>
            <p:ph type="sldNum" sz="quarter" idx="10"/>
          </p:nvPr>
        </p:nvSpPr>
        <p:spPr/>
        <p:txBody>
          <a:bodyPr/>
          <a:lstStyle/>
          <a:p>
            <a:fld id="{AB321A26-5F05-4B03-AB9B-F862A073765F}" type="slidenum">
              <a:rPr lang="en-ZA" smtClean="0"/>
              <a:t>15</a:t>
            </a:fld>
            <a:endParaRPr lang="en-ZA"/>
          </a:p>
        </p:txBody>
      </p:sp>
    </p:spTree>
    <p:extLst>
      <p:ext uri="{BB962C8B-B14F-4D97-AF65-F5344CB8AC3E}">
        <p14:creationId xmlns:p14="http://schemas.microsoft.com/office/powerpoint/2010/main" val="3084291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B321A26-5F05-4B03-AB9B-F862A073765F}" type="slidenum">
              <a:rPr lang="en-ZA" smtClean="0"/>
              <a:t>19</a:t>
            </a:fld>
            <a:endParaRPr lang="en-ZA"/>
          </a:p>
        </p:txBody>
      </p:sp>
    </p:spTree>
    <p:extLst>
      <p:ext uri="{BB962C8B-B14F-4D97-AF65-F5344CB8AC3E}">
        <p14:creationId xmlns:p14="http://schemas.microsoft.com/office/powerpoint/2010/main" val="762018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B321A26-5F05-4B03-AB9B-F862A073765F}" type="slidenum">
              <a:rPr lang="en-ZA" smtClean="0"/>
              <a:t>20</a:t>
            </a:fld>
            <a:endParaRPr lang="en-ZA"/>
          </a:p>
        </p:txBody>
      </p:sp>
    </p:spTree>
    <p:extLst>
      <p:ext uri="{BB962C8B-B14F-4D97-AF65-F5344CB8AC3E}">
        <p14:creationId xmlns:p14="http://schemas.microsoft.com/office/powerpoint/2010/main" val="3874964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Chris: </a:t>
            </a:r>
            <a:r>
              <a:rPr lang="en-US" dirty="0" err="1" smtClean="0"/>
              <a:t>Plse</a:t>
            </a:r>
            <a:r>
              <a:rPr lang="en-US" dirty="0" smtClean="0"/>
              <a:t> add animation</a:t>
            </a:r>
            <a:endParaRPr lang="en-ZA" dirty="0"/>
          </a:p>
        </p:txBody>
      </p:sp>
      <p:sp>
        <p:nvSpPr>
          <p:cNvPr id="4" name="Slide Number Placeholder 3"/>
          <p:cNvSpPr>
            <a:spLocks noGrp="1"/>
          </p:cNvSpPr>
          <p:nvPr>
            <p:ph type="sldNum" sz="quarter" idx="10"/>
          </p:nvPr>
        </p:nvSpPr>
        <p:spPr/>
        <p:txBody>
          <a:bodyPr/>
          <a:lstStyle/>
          <a:p>
            <a:fld id="{AB321A26-5F05-4B03-AB9B-F862A073765F}" type="slidenum">
              <a:rPr lang="en-ZA" smtClean="0"/>
              <a:t>21</a:t>
            </a:fld>
            <a:endParaRPr lang="en-ZA"/>
          </a:p>
        </p:txBody>
      </p:sp>
    </p:spTree>
    <p:extLst>
      <p:ext uri="{BB962C8B-B14F-4D97-AF65-F5344CB8AC3E}">
        <p14:creationId xmlns:p14="http://schemas.microsoft.com/office/powerpoint/2010/main" val="2794175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fld id="{05D425AF-F903-4C5E-AE49-3CD9BACD6175}" type="slidenum">
              <a:rPr lang="en-GB" altLang="en-US" sz="1200"/>
              <a:pPr eaLnBrk="1" hangingPunct="1"/>
              <a:t>30</a:t>
            </a:fld>
            <a:endParaRPr lang="en-GB" alt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algn="just" eaLnBrk="1" hangingPunct="1">
              <a:spcBef>
                <a:spcPct val="20000"/>
              </a:spcBef>
              <a:buClr>
                <a:schemeClr val="accent1"/>
              </a:buClr>
              <a:buSzPct val="80000"/>
              <a:buFont typeface="Wingdings" pitchFamily="2" charset="2"/>
              <a:buNone/>
            </a:pPr>
            <a:r>
              <a:rPr lang="en-US" altLang="en-US" sz="2400" smtClean="0">
                <a:solidFill>
                  <a:srgbClr val="000000"/>
                </a:solidFill>
                <a:latin typeface="Tahoma" pitchFamily="34" charset="0"/>
                <a:cs typeface="Times New Roman" pitchFamily="18" charset="0"/>
              </a:rPr>
              <a:t>It is clearly not possible to do justice to the complexity of this problem but I use the summary slide to stimulate debate and to highlight the urgent need to speed up the pace at which we adapt our customs and review strongly held cultural values to accommodate the environmental limitations and challenges posed by Climate Change. </a:t>
            </a:r>
          </a:p>
          <a:p>
            <a:pPr algn="just" eaLnBrk="1" hangingPunct="1">
              <a:spcBef>
                <a:spcPct val="20000"/>
              </a:spcBef>
              <a:buClr>
                <a:schemeClr val="accent1"/>
              </a:buClr>
              <a:buSzPct val="80000"/>
              <a:buFont typeface="Wingdings" pitchFamily="2" charset="2"/>
              <a:buNone/>
            </a:pPr>
            <a:endParaRPr lang="en-US" altLang="en-US" sz="2400" smtClean="0">
              <a:solidFill>
                <a:srgbClr val="000000"/>
              </a:solidFill>
              <a:latin typeface="Tahoma" pitchFamily="34" charset="0"/>
              <a:cs typeface="Times New Roman" pitchFamily="18" charset="0"/>
            </a:endParaRPr>
          </a:p>
          <a:p>
            <a:pPr algn="just" eaLnBrk="1" hangingPunct="1">
              <a:spcBef>
                <a:spcPct val="20000"/>
              </a:spcBef>
              <a:buClr>
                <a:schemeClr val="accent1"/>
              </a:buClr>
              <a:buSzPct val="80000"/>
              <a:buFont typeface="Wingdings" pitchFamily="2" charset="2"/>
              <a:buNone/>
            </a:pPr>
            <a:r>
              <a:rPr lang="en-US" altLang="en-US" sz="2400" smtClean="0">
                <a:solidFill>
                  <a:srgbClr val="000000"/>
                </a:solidFill>
                <a:latin typeface="Tahoma" pitchFamily="34" charset="0"/>
                <a:cs typeface="Times New Roman" pitchFamily="18" charset="0"/>
              </a:rPr>
              <a:t>As is emerging in the water sector in South Africa, we are </a:t>
            </a:r>
            <a:r>
              <a:rPr lang="en-US" altLang="en-US" sz="1600" smtClean="0">
                <a:cs typeface="Times New Roman" pitchFamily="18" charset="0"/>
              </a:rPr>
              <a:t>often </a:t>
            </a:r>
            <a:r>
              <a:rPr lang="en-GB" altLang="en-US" sz="1600" smtClean="0">
                <a:cs typeface="Times New Roman" pitchFamily="18" charset="0"/>
              </a:rPr>
              <a:t>clinging to values that are no longer appropriate to the changing context</a:t>
            </a:r>
            <a:endParaRPr lang="en-US" altLang="en-US" sz="2400" smtClean="0">
              <a:solidFill>
                <a:srgbClr val="000000"/>
              </a:solidFill>
              <a:latin typeface="Tahoma" pitchFamily="34" charset="0"/>
              <a:cs typeface="Times New Roman" pitchFamily="18" charset="0"/>
            </a:endParaRPr>
          </a:p>
          <a:p>
            <a:pPr algn="just" eaLnBrk="1" hangingPunct="1">
              <a:spcBef>
                <a:spcPct val="20000"/>
              </a:spcBef>
              <a:buClr>
                <a:schemeClr val="accent1"/>
              </a:buClr>
              <a:buSzPct val="80000"/>
              <a:buFont typeface="Wingdings" pitchFamily="2" charset="2"/>
              <a:buNone/>
            </a:pPr>
            <a:endParaRPr lang="en-US" altLang="en-US" sz="2400" smtClean="0">
              <a:solidFill>
                <a:srgbClr val="000000"/>
              </a:solidFill>
              <a:latin typeface="Tahoma" pitchFamily="34" charset="0"/>
              <a:cs typeface="Times New Roman" pitchFamily="18" charset="0"/>
            </a:endParaRPr>
          </a:p>
          <a:p>
            <a:pPr algn="just" eaLnBrk="1" hangingPunct="1">
              <a:spcBef>
                <a:spcPct val="20000"/>
              </a:spcBef>
              <a:buClr>
                <a:schemeClr val="accent1"/>
              </a:buClr>
              <a:buSzPct val="80000"/>
              <a:buFont typeface="Wingdings" pitchFamily="2" charset="2"/>
              <a:buNone/>
            </a:pPr>
            <a:r>
              <a:rPr lang="en-US" altLang="en-US" sz="2400" smtClean="0">
                <a:solidFill>
                  <a:srgbClr val="000000"/>
                </a:solidFill>
                <a:latin typeface="Tahoma" pitchFamily="34" charset="0"/>
                <a:cs typeface="Times New Roman" pitchFamily="18" charset="0"/>
              </a:rPr>
              <a:t>Gender relations are often at the heart of these social and cultural values.  </a:t>
            </a:r>
          </a:p>
          <a:p>
            <a:pPr algn="just" eaLnBrk="1" hangingPunct="1">
              <a:spcBef>
                <a:spcPct val="20000"/>
              </a:spcBef>
              <a:buClr>
                <a:schemeClr val="accent1"/>
              </a:buClr>
              <a:buSzPct val="80000"/>
              <a:buFont typeface="Wingdings" pitchFamily="2" charset="2"/>
              <a:buNone/>
            </a:pPr>
            <a:endParaRPr lang="en-US" altLang="en-US" sz="2400" smtClean="0">
              <a:solidFill>
                <a:srgbClr val="000000"/>
              </a:solidFill>
              <a:latin typeface="Tahoma" pitchFamily="34" charset="0"/>
              <a:cs typeface="Times New Roman" pitchFamily="18" charset="0"/>
            </a:endParaRPr>
          </a:p>
          <a:p>
            <a:pPr algn="just" eaLnBrk="1" hangingPunct="1">
              <a:spcBef>
                <a:spcPct val="20000"/>
              </a:spcBef>
              <a:buClr>
                <a:schemeClr val="accent1"/>
              </a:buClr>
              <a:buSzPct val="80000"/>
              <a:buFont typeface="Wingdings" pitchFamily="2" charset="2"/>
              <a:buNone/>
            </a:pPr>
            <a:r>
              <a:rPr lang="en-US" altLang="en-US" sz="2400" smtClean="0">
                <a:solidFill>
                  <a:srgbClr val="000000"/>
                </a:solidFill>
                <a:latin typeface="Tahoma" pitchFamily="34" charset="0"/>
                <a:cs typeface="Times New Roman" pitchFamily="18" charset="0"/>
              </a:rPr>
              <a:t>Is the Change we need the Change that others perceive as being the Social Collapse we wish to avoid? </a:t>
            </a:r>
          </a:p>
          <a:p>
            <a:pPr algn="just" eaLnBrk="1" hangingPunct="1">
              <a:spcBef>
                <a:spcPct val="20000"/>
              </a:spcBef>
              <a:buClr>
                <a:schemeClr val="accent1"/>
              </a:buClr>
              <a:buSzPct val="80000"/>
              <a:buFont typeface="Wingdings" pitchFamily="2" charset="2"/>
              <a:buNone/>
            </a:pPr>
            <a:endParaRPr lang="en-US" altLang="en-US" sz="2400" smtClean="0">
              <a:solidFill>
                <a:srgbClr val="000000"/>
              </a:solidFill>
              <a:latin typeface="Tahoma" pitchFamily="34" charset="0"/>
              <a:cs typeface="Times New Roman" pitchFamily="18" charset="0"/>
            </a:endParaRPr>
          </a:p>
          <a:p>
            <a:pPr algn="just" eaLnBrk="1" hangingPunct="1">
              <a:spcBef>
                <a:spcPct val="20000"/>
              </a:spcBef>
              <a:buClr>
                <a:schemeClr val="accent1"/>
              </a:buClr>
              <a:buSzPct val="80000"/>
              <a:buFont typeface="Wingdings" pitchFamily="2" charset="2"/>
              <a:buNone/>
            </a:pPr>
            <a:r>
              <a:rPr lang="en-GB" altLang="en-US" sz="1600" smtClean="0">
                <a:cs typeface="Times New Roman" pitchFamily="18" charset="0"/>
              </a:rPr>
              <a:t>Is it possible that the present global circumstances </a:t>
            </a:r>
            <a:r>
              <a:rPr lang="en-US" altLang="en-US" sz="1600" smtClean="0">
                <a:cs typeface="Times New Roman" pitchFamily="18" charset="0"/>
              </a:rPr>
              <a:t>of climate change and decline in natural resources (including oil) and trade, </a:t>
            </a:r>
            <a:r>
              <a:rPr lang="en-GB" altLang="en-US" sz="1600" smtClean="0">
                <a:cs typeface="Times New Roman" pitchFamily="18" charset="0"/>
              </a:rPr>
              <a:t>will, like the two great wars of the last century</a:t>
            </a:r>
            <a:r>
              <a:rPr lang="en-US" altLang="en-US" sz="1600" smtClean="0">
                <a:cs typeface="Times New Roman" pitchFamily="18" charset="0"/>
              </a:rPr>
              <a:t> after which many countries gave women the vote, </a:t>
            </a:r>
            <a:r>
              <a:rPr lang="en-GB" altLang="en-US" sz="1600" smtClean="0">
                <a:cs typeface="Times New Roman" pitchFamily="18" charset="0"/>
              </a:rPr>
              <a:t>be a stimulus for escalated change in gender relationships. </a:t>
            </a:r>
            <a:endParaRPr lang="en-US" altLang="en-US" sz="1600" smtClean="0">
              <a:cs typeface="Times New Roman" pitchFamily="18" charset="0"/>
            </a:endParaRPr>
          </a:p>
          <a:p>
            <a:pPr eaLnBrk="1" hangingPunct="1"/>
            <a:endParaRPr lang="en-US" altLang="en-US" sz="1600" smtClean="0">
              <a:cs typeface="Times New Roman" pitchFamily="18" charset="0"/>
            </a:endParaRPr>
          </a:p>
          <a:p>
            <a:pPr eaLnBrk="1" hangingPunct="1"/>
            <a:r>
              <a:rPr lang="en-GB" altLang="en-US" sz="1600" smtClean="0">
                <a:cs typeface="Times New Roman" pitchFamily="18" charset="0"/>
              </a:rPr>
              <a:t>If so how do we know how to use it.  </a:t>
            </a:r>
            <a:endParaRPr lang="en-US" altLang="en-US" sz="1600" smtClean="0">
              <a:cs typeface="Times New Roman" pitchFamily="18" charset="0"/>
            </a:endParaRPr>
          </a:p>
          <a:p>
            <a:pPr eaLnBrk="1" hangingPunct="1"/>
            <a:endParaRPr lang="en-US" altLang="en-US" sz="1600" smtClean="0">
              <a:cs typeface="Times New Roman" pitchFamily="18" charset="0"/>
            </a:endParaRPr>
          </a:p>
          <a:p>
            <a:pPr eaLnBrk="1" hangingPunct="1"/>
            <a:r>
              <a:rPr lang="en-GB" altLang="en-US" sz="1600" smtClean="0">
                <a:cs typeface="Times New Roman" pitchFamily="18" charset="0"/>
              </a:rPr>
              <a:t>From whom can we learn?</a:t>
            </a:r>
            <a:r>
              <a:rPr lang="en-GB" altLang="en-US" sz="1800" smtClean="0">
                <a:cs typeface="Times New Roman" pitchFamily="18" charset="0"/>
              </a:rPr>
              <a:t>  </a:t>
            </a:r>
          </a:p>
          <a:p>
            <a:pPr eaLnBrk="1" hangingPunct="1"/>
            <a:endParaRPr lang="en-US" altLang="en-US" sz="2400" smtClean="0">
              <a:solidFill>
                <a:srgbClr val="000000"/>
              </a:solidFill>
              <a:latin typeface="Tahoma" pitchFamily="34" charset="0"/>
              <a:cs typeface="Times New Roman" pitchFamily="18" charset="0"/>
            </a:endParaRPr>
          </a:p>
          <a:p>
            <a:pPr algn="just" eaLnBrk="1" hangingPunct="1">
              <a:spcBef>
                <a:spcPct val="20000"/>
              </a:spcBef>
              <a:buClr>
                <a:schemeClr val="accent1"/>
              </a:buClr>
              <a:buSzPct val="80000"/>
              <a:buFont typeface="Wingdings" pitchFamily="2" charset="2"/>
              <a:buNone/>
            </a:pPr>
            <a:r>
              <a:rPr lang="en-US" altLang="en-US" sz="2400" smtClean="0">
                <a:solidFill>
                  <a:srgbClr val="000000"/>
                </a:solidFill>
                <a:latin typeface="Tahoma" pitchFamily="34" charset="0"/>
                <a:cs typeface="Times New Roman" pitchFamily="18" charset="0"/>
              </a:rPr>
              <a:t>What can be done?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r>
              <a:rPr lang="en-ZA" dirty="0" smtClean="0"/>
              <a:t>http://publications.arup.com/Publications/C/City_Resilience_Framework.aspx </a:t>
            </a:r>
          </a:p>
          <a:p>
            <a:endParaRPr lang="en-US" dirty="0" smtClean="0"/>
          </a:p>
          <a:p>
            <a:r>
              <a:rPr lang="en-US" sz="1200" kern="1200" dirty="0" smtClean="0">
                <a:solidFill>
                  <a:schemeClr val="tx1"/>
                </a:solidFill>
                <a:latin typeface="+mn-lt"/>
                <a:ea typeface="+mn-ea"/>
                <a:cs typeface="+mn-cs"/>
              </a:rPr>
              <a:t>WEF Globa</a:t>
            </a:r>
            <a:r>
              <a:rPr lang="en-US" sz="1200" kern="1200" baseline="0" dirty="0" smtClean="0">
                <a:solidFill>
                  <a:schemeClr val="tx1"/>
                </a:solidFill>
                <a:latin typeface="+mn-lt"/>
                <a:ea typeface="+mn-ea"/>
                <a:cs typeface="+mn-cs"/>
              </a:rPr>
              <a:t>l Risk Report 2014 (Saved under important readings)</a:t>
            </a:r>
          </a:p>
          <a:p>
            <a:endParaRPr lang="en-US" sz="1200" kern="1200" dirty="0" smtClean="0">
              <a:solidFill>
                <a:schemeClr val="tx1"/>
              </a:solidFill>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latin typeface="+mn-lt"/>
                <a:ea typeface="+mn-ea"/>
                <a:cs typeface="+mn-cs"/>
              </a:rPr>
              <a:t>Even as governments and corporations are called upon to speed up greenhouse gas reduction, it is clear that the race is on not only to mitigate climate change but also to adapt. Droughts, super-storms and other natural disasters are increasingly causing systemic risks around the world.</a:t>
            </a:r>
          </a:p>
          <a:p>
            <a:pPr marL="0" indent="0">
              <a:buFont typeface="Arial" panose="020B0604020202020204" pitchFamily="34" charset="0"/>
              <a:buNone/>
            </a:pPr>
            <a:r>
              <a:rPr lang="en-US" sz="1200" kern="1200" dirty="0" smtClean="0">
                <a:solidFill>
                  <a:schemeClr val="tx1"/>
                </a:solidFill>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latin typeface="+mn-lt"/>
                <a:ea typeface="+mn-ea"/>
                <a:cs typeface="+mn-cs"/>
              </a:rPr>
              <a:t>Failure to adapt most strongly affects the most vulnerable, especially those in the least developed countries. They tend to lack the infrastructure and capacity to deal with extreme droughts and floods, reduced crop yields and increased stresses on energy and water supplies.</a:t>
            </a:r>
            <a:endParaRPr lang="en-US" dirty="0" smtClean="0"/>
          </a:p>
          <a:p>
            <a:endParaRPr lang="en-ZA" dirty="0"/>
          </a:p>
        </p:txBody>
      </p:sp>
      <p:sp>
        <p:nvSpPr>
          <p:cNvPr id="4" name="Slide Number Placeholder 3"/>
          <p:cNvSpPr>
            <a:spLocks noGrp="1"/>
          </p:cNvSpPr>
          <p:nvPr>
            <p:ph type="sldNum" sz="quarter" idx="10"/>
          </p:nvPr>
        </p:nvSpPr>
        <p:spPr/>
        <p:txBody>
          <a:bodyPr/>
          <a:lstStyle/>
          <a:p>
            <a:fld id="{AB321A26-5F05-4B03-AB9B-F862A073765F}" type="slidenum">
              <a:rPr lang="en-ZA" smtClean="0"/>
              <a:t>32</a:t>
            </a:fld>
            <a:endParaRPr lang="en-ZA"/>
          </a:p>
        </p:txBody>
      </p:sp>
    </p:spTree>
    <p:extLst>
      <p:ext uri="{BB962C8B-B14F-4D97-AF65-F5344CB8AC3E}">
        <p14:creationId xmlns:p14="http://schemas.microsoft.com/office/powerpoint/2010/main" val="1707797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B321A26-5F05-4B03-AB9B-F862A073765F}" type="slidenum">
              <a:rPr lang="en-ZA" smtClean="0"/>
              <a:t>33</a:t>
            </a:fld>
            <a:endParaRPr lang="en-ZA"/>
          </a:p>
        </p:txBody>
      </p:sp>
    </p:spTree>
    <p:extLst>
      <p:ext uri="{BB962C8B-B14F-4D97-AF65-F5344CB8AC3E}">
        <p14:creationId xmlns:p14="http://schemas.microsoft.com/office/powerpoint/2010/main" val="2125189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Source: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POST-2015  GLOBAL GOAL FOR WATER</a:t>
            </a:r>
          </a:p>
          <a:p>
            <a:r>
              <a:rPr lang="en-US" sz="1200" kern="1200" dirty="0" smtClean="0">
                <a:solidFill>
                  <a:schemeClr val="tx1"/>
                </a:solidFill>
                <a:latin typeface="+mn-lt"/>
                <a:ea typeface="+mn-ea"/>
                <a:cs typeface="+mn-cs"/>
              </a:rPr>
              <a:t>Swiss Agency for Development and Cooperation (SDC)  in collaboration with IDANE Water</a:t>
            </a:r>
          </a:p>
          <a:p>
            <a:endParaRPr lang="en-ZA" dirty="0"/>
          </a:p>
        </p:txBody>
      </p:sp>
      <p:sp>
        <p:nvSpPr>
          <p:cNvPr id="4" name="Slide Number Placeholder 3"/>
          <p:cNvSpPr>
            <a:spLocks noGrp="1"/>
          </p:cNvSpPr>
          <p:nvPr>
            <p:ph type="sldNum" sz="quarter" idx="10"/>
          </p:nvPr>
        </p:nvSpPr>
        <p:spPr/>
        <p:txBody>
          <a:bodyPr/>
          <a:lstStyle/>
          <a:p>
            <a:fld id="{AB321A26-5F05-4B03-AB9B-F862A073765F}" type="slidenum">
              <a:rPr lang="en-ZA" smtClean="0"/>
              <a:t>34</a:t>
            </a:fld>
            <a:endParaRPr lang="en-ZA"/>
          </a:p>
        </p:txBody>
      </p:sp>
    </p:spTree>
    <p:extLst>
      <p:ext uri="{BB962C8B-B14F-4D97-AF65-F5344CB8AC3E}">
        <p14:creationId xmlns:p14="http://schemas.microsoft.com/office/powerpoint/2010/main" val="1545288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B321A26-5F05-4B03-AB9B-F862A073765F}" type="slidenum">
              <a:rPr lang="en-ZA" smtClean="0"/>
              <a:t>35</a:t>
            </a:fld>
            <a:endParaRPr lang="en-ZA"/>
          </a:p>
        </p:txBody>
      </p:sp>
    </p:spTree>
    <p:extLst>
      <p:ext uri="{BB962C8B-B14F-4D97-AF65-F5344CB8AC3E}">
        <p14:creationId xmlns:p14="http://schemas.microsoft.com/office/powerpoint/2010/main" val="197115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Source</a:t>
            </a:r>
            <a:r>
              <a:rPr lang="en-ZA" baseline="0" dirty="0" smtClean="0"/>
              <a:t> of photo:</a:t>
            </a:r>
          </a:p>
          <a:p>
            <a:endParaRPr lang="en-ZA" baseline="0" dirty="0" smtClean="0"/>
          </a:p>
          <a:p>
            <a:r>
              <a:rPr lang="en-ZA" dirty="0" smtClean="0"/>
              <a:t>http://www.disaster.co.za/index.php?id=57 </a:t>
            </a:r>
          </a:p>
          <a:p>
            <a:endParaRPr lang="en-US" dirty="0" smtClean="0"/>
          </a:p>
          <a:p>
            <a:r>
              <a:rPr lang="en-US" sz="1200" kern="1200" dirty="0" smtClean="0">
                <a:solidFill>
                  <a:schemeClr val="tx1"/>
                </a:solidFill>
                <a:effectLst/>
                <a:latin typeface="+mn-lt"/>
                <a:ea typeface="+mn-ea"/>
                <a:cs typeface="+mn-cs"/>
              </a:rPr>
              <a:t>She which she was so passionate about.  She was a remarkable person and played a key role in the formulation of the Disaster Management Act - one of the world's best Disaster Management legislation. She also played a key role in developing a National Framework.  She had exceptional knowledge of Disaster Management and compiled several manuals and guidelines for local government, the National Disaster Management Centre as well as Disaster Management Plans for municipalities.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 courage and energy</a:t>
            </a:r>
            <a:r>
              <a:rPr lang="en-US" sz="1200" kern="1200" baseline="0" dirty="0" smtClean="0">
                <a:solidFill>
                  <a:schemeClr val="tx1"/>
                </a:solidFill>
                <a:effectLst/>
                <a:latin typeface="+mn-lt"/>
                <a:ea typeface="+mn-ea"/>
                <a:cs typeface="+mn-cs"/>
              </a:rPr>
              <a:t> emerged out of a deep compassion for and a practical common sense understanding of the impact of disasters on ordinary people. </a:t>
            </a:r>
            <a:endParaRPr lang="en-ZA" dirty="0"/>
          </a:p>
        </p:txBody>
      </p:sp>
      <p:sp>
        <p:nvSpPr>
          <p:cNvPr id="4" name="Slide Number Placeholder 3"/>
          <p:cNvSpPr>
            <a:spLocks noGrp="1"/>
          </p:cNvSpPr>
          <p:nvPr>
            <p:ph type="sldNum" sz="quarter" idx="10"/>
          </p:nvPr>
        </p:nvSpPr>
        <p:spPr/>
        <p:txBody>
          <a:bodyPr/>
          <a:lstStyle/>
          <a:p>
            <a:fld id="{AB321A26-5F05-4B03-AB9B-F862A073765F}" type="slidenum">
              <a:rPr lang="en-ZA" smtClean="0"/>
              <a:t>2</a:t>
            </a:fld>
            <a:endParaRPr lang="en-ZA"/>
          </a:p>
        </p:txBody>
      </p:sp>
    </p:spTree>
    <p:extLst>
      <p:ext uri="{BB962C8B-B14F-4D97-AF65-F5344CB8AC3E}">
        <p14:creationId xmlns:p14="http://schemas.microsoft.com/office/powerpoint/2010/main" val="37965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AB321A26-5F05-4B03-AB9B-F862A073765F}" type="slidenum">
              <a:rPr lang="en-ZA" smtClean="0"/>
              <a:t>36</a:t>
            </a:fld>
            <a:endParaRPr lang="en-ZA"/>
          </a:p>
        </p:txBody>
      </p:sp>
    </p:spTree>
    <p:extLst>
      <p:ext uri="{BB962C8B-B14F-4D97-AF65-F5344CB8AC3E}">
        <p14:creationId xmlns:p14="http://schemas.microsoft.com/office/powerpoint/2010/main" val="1711761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uncompromising affirmation of core values provides a counter </a:t>
            </a:r>
          </a:p>
          <a:p>
            <a:r>
              <a:rPr lang="en-US" dirty="0" smtClean="0"/>
              <a:t>to the seductions of materialism, the lust for power, corruption and greed,</a:t>
            </a:r>
          </a:p>
          <a:p>
            <a:r>
              <a:rPr lang="en-US" dirty="0" smtClean="0"/>
              <a:t>which are an inevitable part of all collectives” (Trevor Manual in Conversations in Transition)</a:t>
            </a:r>
            <a:endParaRPr lang="en-ZA" dirty="0"/>
          </a:p>
        </p:txBody>
      </p:sp>
      <p:sp>
        <p:nvSpPr>
          <p:cNvPr id="4" name="Slide Number Placeholder 3"/>
          <p:cNvSpPr>
            <a:spLocks noGrp="1"/>
          </p:cNvSpPr>
          <p:nvPr>
            <p:ph type="sldNum" sz="quarter" idx="10"/>
          </p:nvPr>
        </p:nvSpPr>
        <p:spPr/>
        <p:txBody>
          <a:bodyPr/>
          <a:lstStyle/>
          <a:p>
            <a:fld id="{AB321A26-5F05-4B03-AB9B-F862A073765F}" type="slidenum">
              <a:rPr lang="en-ZA" smtClean="0"/>
              <a:t>37</a:t>
            </a:fld>
            <a:endParaRPr lang="en-ZA"/>
          </a:p>
        </p:txBody>
      </p:sp>
    </p:spTree>
    <p:extLst>
      <p:ext uri="{BB962C8B-B14F-4D97-AF65-F5344CB8AC3E}">
        <p14:creationId xmlns:p14="http://schemas.microsoft.com/office/powerpoint/2010/main" val="981865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“What would happen to this planet if Indians had the same number of cars per family as in Germany?” he asked the audience in Rio. “How much oxygen would be left?”</a:t>
            </a: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“Since becoming leader of Uruguay in 2010, he has won plaudits worldwide for living within his means, decrying excessive consumption and pushing ahead with policies on same-sex marriage, abortion and cannabis </a:t>
            </a:r>
            <a:r>
              <a:rPr lang="en-US" dirty="0" err="1" smtClean="0">
                <a:latin typeface="Arial" panose="020B0604020202020204" pitchFamily="34" charset="0"/>
                <a:cs typeface="Arial" panose="020B0604020202020204" pitchFamily="34" charset="0"/>
              </a:rPr>
              <a:t>legalisation</a:t>
            </a:r>
            <a:r>
              <a:rPr lang="en-US" dirty="0" smtClean="0">
                <a:latin typeface="Arial" panose="020B0604020202020204" pitchFamily="34" charset="0"/>
                <a:cs typeface="Arial" panose="020B0604020202020204" pitchFamily="34" charset="0"/>
              </a:rPr>
              <a:t> that have reaffirmed Uruguay as the most socially liberal country in Latin America”.</a:t>
            </a:r>
          </a:p>
          <a:p>
            <a:endParaRPr lang="en-US" dirty="0" smtClean="0">
              <a:latin typeface="Arial" panose="020B0604020202020204" pitchFamily="34" charset="0"/>
              <a:cs typeface="Arial" panose="020B0604020202020204" pitchFamily="34" charset="0"/>
            </a:endParaRPr>
          </a:p>
          <a:p>
            <a:r>
              <a:rPr lang="en-ZA" sz="800" dirty="0" smtClean="0">
                <a:latin typeface="Arial" panose="020B0604020202020204" pitchFamily="34" charset="0"/>
                <a:cs typeface="Arial" panose="020B0604020202020204" pitchFamily="34" charset="0"/>
                <a:hlinkClick r:id="rId3"/>
              </a:rPr>
              <a:t>http://www.theguardian.com/world/2013/dec/13/uruguay-president-jose-mujica</a:t>
            </a:r>
            <a:r>
              <a:rPr lang="en-ZA" sz="800" dirty="0" smtClean="0">
                <a:latin typeface="Arial" panose="020B0604020202020204" pitchFamily="34" charset="0"/>
                <a:cs typeface="Arial" panose="020B0604020202020204" pitchFamily="34" charset="0"/>
              </a:rPr>
              <a:t> </a:t>
            </a:r>
          </a:p>
          <a:p>
            <a:endParaRPr lang="en-ZA" dirty="0"/>
          </a:p>
        </p:txBody>
      </p:sp>
      <p:sp>
        <p:nvSpPr>
          <p:cNvPr id="4" name="Slide Number Placeholder 3"/>
          <p:cNvSpPr>
            <a:spLocks noGrp="1"/>
          </p:cNvSpPr>
          <p:nvPr>
            <p:ph type="sldNum" sz="quarter" idx="10"/>
          </p:nvPr>
        </p:nvSpPr>
        <p:spPr/>
        <p:txBody>
          <a:bodyPr/>
          <a:lstStyle/>
          <a:p>
            <a:fld id="{AB321A26-5F05-4B03-AB9B-F862A073765F}" type="slidenum">
              <a:rPr lang="en-ZA" smtClean="0"/>
              <a:t>38</a:t>
            </a:fld>
            <a:endParaRPr lang="en-ZA"/>
          </a:p>
        </p:txBody>
      </p:sp>
    </p:spTree>
    <p:extLst>
      <p:ext uri="{BB962C8B-B14F-4D97-AF65-F5344CB8AC3E}">
        <p14:creationId xmlns:p14="http://schemas.microsoft.com/office/powerpoint/2010/main" val="725680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hangingPunct="1"/>
            <a:fld id="{4437E4D7-1598-4C91-9DAB-BFA284662864}" type="slidenum">
              <a:rPr lang="en-GB" altLang="en-US" sz="1200"/>
              <a:pPr eaLnBrk="1" hangingPunct="1"/>
              <a:t>39</a:t>
            </a:fld>
            <a:endParaRPr lang="en-GB" altLang="en-US" sz="1200"/>
          </a:p>
        </p:txBody>
      </p:sp>
      <p:sp>
        <p:nvSpPr>
          <p:cNvPr id="32771" name="Rectangle 1026"/>
          <p:cNvSpPr>
            <a:spLocks noGrp="1" noRot="1" noChangeAspect="1" noChangeArrowheads="1" noTextEdit="1"/>
          </p:cNvSpPr>
          <p:nvPr>
            <p:ph type="sldImg"/>
          </p:nvPr>
        </p:nvSpPr>
        <p:spPr>
          <a:solidFill>
            <a:srgbClr val="FFFFFF"/>
          </a:solidFill>
          <a:ln/>
        </p:spPr>
      </p:sp>
      <p:sp>
        <p:nvSpPr>
          <p:cNvPr id="32772"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GB" altLang="en-US" sz="1600" smtClean="0">
                <a:cs typeface="Times New Roman" pitchFamily="18" charset="0"/>
              </a:rPr>
              <a:t>We can rely on Wangari Maathai to put her finger on the button. </a:t>
            </a:r>
            <a:endParaRPr lang="en-US" altLang="en-US" sz="1600" smtClean="0">
              <a:cs typeface="Times New Roman" pitchFamily="18" charset="0"/>
            </a:endParaRPr>
          </a:p>
          <a:p>
            <a:pPr eaLnBrk="1" hangingPunct="1"/>
            <a:endParaRPr lang="en-US" altLang="en-US" sz="1600" smtClean="0">
              <a:cs typeface="Times New Roman" pitchFamily="18" charset="0"/>
            </a:endParaRPr>
          </a:p>
          <a:p>
            <a:pPr eaLnBrk="1" hangingPunct="1"/>
            <a:r>
              <a:rPr lang="en-US" altLang="en-US" sz="1600" smtClean="0">
                <a:cs typeface="Times New Roman" pitchFamily="18" charset="0"/>
              </a:rPr>
              <a:t>I am currently inclined to think that </a:t>
            </a:r>
            <a:r>
              <a:rPr lang="en-US" altLang="en-US" sz="1600" smtClean="0">
                <a:solidFill>
                  <a:srgbClr val="000000"/>
                </a:solidFill>
                <a:cs typeface="Times New Roman" pitchFamily="18" charset="0"/>
              </a:rPr>
              <a:t>despite best intentions, the gap between policy and action  partly arises from </a:t>
            </a:r>
            <a:r>
              <a:rPr lang="en-US" altLang="en-US" sz="1600" smtClean="0">
                <a:cs typeface="Times New Roman" pitchFamily="18" charset="0"/>
              </a:rPr>
              <a:t>the </a:t>
            </a:r>
            <a:r>
              <a:rPr lang="en-US" altLang="en-US" sz="1600" smtClean="0">
                <a:solidFill>
                  <a:srgbClr val="000000"/>
                </a:solidFill>
                <a:cs typeface="Times New Roman" pitchFamily="18" charset="0"/>
              </a:rPr>
              <a:t>difference between the local scale at which the impact of Climate change is most keenly felt and the social scale at which a Gender–sensitive approach is being mainstreamed. </a:t>
            </a:r>
          </a:p>
          <a:p>
            <a:pPr eaLnBrk="1" hangingPunct="1"/>
            <a:endParaRPr lang="en-US" altLang="en-US" sz="1600" smtClean="0">
              <a:solidFill>
                <a:srgbClr val="000000"/>
              </a:solidFill>
              <a:cs typeface="Times New Roman" pitchFamily="18" charset="0"/>
            </a:endParaRPr>
          </a:p>
          <a:p>
            <a:pPr eaLnBrk="1" hangingPunct="1"/>
            <a:r>
              <a:rPr lang="en-US" altLang="en-US" sz="1600" smtClean="0">
                <a:solidFill>
                  <a:srgbClr val="000000"/>
                </a:solidFill>
                <a:cs typeface="Times New Roman" pitchFamily="18" charset="0"/>
              </a:rPr>
              <a:t>The conflict between old and new value systems fall into this gap. And because it often involves deeply held cultural beliefs that may or may not actually be in conflict with national or international legislation we tend to avoid the challenge.  </a:t>
            </a:r>
          </a:p>
          <a:p>
            <a:pPr eaLnBrk="1" hangingPunct="1"/>
            <a:endParaRPr lang="en-US" altLang="en-US" sz="1600" smtClean="0">
              <a:solidFill>
                <a:srgbClr val="000000"/>
              </a:solidFill>
              <a:cs typeface="Times New Roman" pitchFamily="18" charset="0"/>
            </a:endParaRPr>
          </a:p>
          <a:p>
            <a:pPr eaLnBrk="1" hangingPunct="1"/>
            <a:r>
              <a:rPr lang="en-US" altLang="en-US" sz="1600" smtClean="0">
                <a:solidFill>
                  <a:srgbClr val="000000"/>
                </a:solidFill>
                <a:cs typeface="Times New Roman" pitchFamily="18" charset="0"/>
              </a:rPr>
              <a:t>There has been much done to mainstream Gender into DRR but neither DRR nor Gender are yet mainstreamed in all the different sectors. </a:t>
            </a:r>
          </a:p>
          <a:p>
            <a:pPr eaLnBrk="1" hangingPunct="1"/>
            <a:r>
              <a:rPr lang="en-US" altLang="en-US" sz="1600" smtClean="0">
                <a:solidFill>
                  <a:srgbClr val="000000"/>
                </a:solidFill>
                <a:cs typeface="Times New Roman" pitchFamily="18" charset="0"/>
              </a:rPr>
              <a:t> </a:t>
            </a:r>
          </a:p>
          <a:p>
            <a:pPr eaLnBrk="1" hangingPunct="1"/>
            <a:r>
              <a:rPr lang="en-US" altLang="en-US" sz="1600" smtClean="0">
                <a:solidFill>
                  <a:srgbClr val="000000"/>
                </a:solidFill>
                <a:cs typeface="Times New Roman" pitchFamily="18" charset="0"/>
              </a:rPr>
              <a:t>We need a new way of doing things, one that includes women and men. The challenge of mainstreaming Gender into DRR in my view has only just begun because we are only just beginning to more concretely understand what the challenge is.  </a:t>
            </a:r>
            <a:endParaRPr lang="en-GB" altLang="en-US" sz="1600" smtClean="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This map shows the African landscape to be dominated by the risks posed by </a:t>
            </a:r>
            <a:r>
              <a:rPr lang="en-ZA" dirty="0" err="1" smtClean="0"/>
              <a:t>hydrometeorological</a:t>
            </a:r>
            <a:r>
              <a:rPr lang="en-ZA" dirty="0" smtClean="0"/>
              <a:t> events – floods and storms</a:t>
            </a:r>
            <a:r>
              <a:rPr lang="en-ZA" baseline="0" dirty="0" smtClean="0"/>
              <a:t> and significant droughts in the south and north east.  The question is whether the cumulative losses arising from low impact disasters which affect the majority of the people are tallied in Africa.  Are they the invisible statistic and to what extent is this recognised in the post HFA 2015.  Can one measure how much poor governance impacts people whose resilience requires well functioning honourable government at local level? </a:t>
            </a:r>
            <a:r>
              <a:rPr lang="en-ZA" dirty="0" smtClean="0"/>
              <a:t> </a:t>
            </a:r>
            <a:endParaRPr lang="en-ZA" dirty="0"/>
          </a:p>
        </p:txBody>
      </p:sp>
      <p:sp>
        <p:nvSpPr>
          <p:cNvPr id="4" name="Slide Number Placeholder 3"/>
          <p:cNvSpPr>
            <a:spLocks noGrp="1"/>
          </p:cNvSpPr>
          <p:nvPr>
            <p:ph type="sldNum" sz="quarter" idx="10"/>
          </p:nvPr>
        </p:nvSpPr>
        <p:spPr/>
        <p:txBody>
          <a:bodyPr/>
          <a:lstStyle/>
          <a:p>
            <a:fld id="{AB321A26-5F05-4B03-AB9B-F862A073765F}" type="slidenum">
              <a:rPr lang="en-ZA" smtClean="0"/>
              <a:t>4</a:t>
            </a:fld>
            <a:endParaRPr lang="en-ZA"/>
          </a:p>
        </p:txBody>
      </p:sp>
    </p:spTree>
    <p:extLst>
      <p:ext uri="{BB962C8B-B14F-4D97-AF65-F5344CB8AC3E}">
        <p14:creationId xmlns:p14="http://schemas.microsoft.com/office/powerpoint/2010/main" val="360514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A3FB45B-50B3-4719-80BC-30C6329B7E1E}" type="slidenum">
              <a:rPr lang="en-GB" altLang="en-US" smtClean="0"/>
              <a:pPr eaLnBrk="1" hangingPunct="1">
                <a:spcBef>
                  <a:spcPct val="0"/>
                </a:spcBef>
              </a:pPr>
              <a:t>5</a:t>
            </a:fld>
            <a:endParaRPr lang="en-GB" altLang="en-US" smtClean="0"/>
          </a:p>
        </p:txBody>
      </p:sp>
      <p:sp>
        <p:nvSpPr>
          <p:cNvPr id="35843" name="Rectangle 2"/>
          <p:cNvSpPr>
            <a:spLocks noGrp="1" noRot="1" noChangeAspect="1" noChangeArrowheads="1" noTextEdit="1"/>
          </p:cNvSpPr>
          <p:nvPr>
            <p:ph type="sldImg"/>
          </p:nvPr>
        </p:nvSpPr>
        <p:spPr>
          <a:xfrm>
            <a:off x="920750" y="747713"/>
            <a:ext cx="4956175" cy="3717925"/>
          </a:xfrm>
          <a:ln/>
        </p:spPr>
      </p:sp>
      <p:sp>
        <p:nvSpPr>
          <p:cNvPr id="35844" name="Rectangle 3"/>
          <p:cNvSpPr>
            <a:spLocks noGrp="1" noChangeArrowheads="1"/>
          </p:cNvSpPr>
          <p:nvPr>
            <p:ph type="body" idx="1"/>
          </p:nvPr>
        </p:nvSpPr>
        <p:spPr>
          <a:xfrm>
            <a:off x="906357" y="4714137"/>
            <a:ext cx="4984962" cy="4464953"/>
          </a:xfrm>
          <a:noFill/>
        </p:spPr>
        <p:txBody>
          <a:bodyPr/>
          <a:lstStyle/>
          <a:p>
            <a:pPr eaLnBrk="1" hangingPunct="1"/>
            <a:r>
              <a:rPr lang="es-ES_tradnl" altLang="en-US" smtClean="0"/>
              <a:t>The Hyogo Framework took a big step forward- does not talk about “natural disasters” but ays in footnote 3:</a:t>
            </a:r>
          </a:p>
          <a:p>
            <a:pPr eaLnBrk="1" hangingPunct="1"/>
            <a:r>
              <a:rPr lang="en-US" altLang="en-US" smtClean="0">
                <a:latin typeface="Verdana" pitchFamily="34" charset="0"/>
              </a:rPr>
              <a:t>The scope of this Framework for Action encompasses </a:t>
            </a:r>
            <a:r>
              <a:rPr lang="en-US" altLang="en-US" b="1" smtClean="0">
                <a:latin typeface="Verdana" pitchFamily="34" charset="0"/>
              </a:rPr>
              <a:t>disasters caused by hazards of natural origin and related environmental and technological hazards and risks.</a:t>
            </a:r>
            <a:r>
              <a:rPr lang="en-US" altLang="en-US" smtClean="0">
                <a:latin typeface="Verdana" pitchFamily="34" charset="0"/>
              </a:rPr>
              <a:t> It thus reflects a holistic and multihazard approach to disaster risk management and the relationship, between them which can have a significant impact on social, economic, cultural and environmental systems, as stressed in the Yokohama Strategy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E7AA66B-BE9D-49D2-8FF3-AC076C37148C}" type="slidenum">
              <a:rPr lang="en-GB" altLang="en-US" smtClean="0"/>
              <a:pPr eaLnBrk="1" hangingPunct="1">
                <a:spcBef>
                  <a:spcPct val="0"/>
                </a:spcBef>
              </a:pPr>
              <a:t>6</a:t>
            </a:fld>
            <a:endParaRPr lang="en-GB" altLang="en-US" smtClean="0"/>
          </a:p>
        </p:txBody>
      </p:sp>
      <p:sp>
        <p:nvSpPr>
          <p:cNvPr id="48131" name="Rectangle 2"/>
          <p:cNvSpPr>
            <a:spLocks noGrp="1" noRot="1" noChangeAspect="1" noChangeArrowheads="1" noTextEdit="1"/>
          </p:cNvSpPr>
          <p:nvPr>
            <p:ph type="sldImg"/>
          </p:nvPr>
        </p:nvSpPr>
        <p:spPr>
          <a:xfrm>
            <a:off x="920750" y="746125"/>
            <a:ext cx="4957763" cy="3719513"/>
          </a:xfrm>
          <a:ln/>
        </p:spPr>
      </p:sp>
      <p:sp>
        <p:nvSpPr>
          <p:cNvPr id="48132" name="Rectangle 3"/>
          <p:cNvSpPr>
            <a:spLocks noGrp="1" noChangeArrowheads="1"/>
          </p:cNvSpPr>
          <p:nvPr>
            <p:ph type="body" idx="1"/>
          </p:nvPr>
        </p:nvSpPr>
        <p:spPr>
          <a:xfrm>
            <a:off x="906357" y="4714136"/>
            <a:ext cx="4984962" cy="4466648"/>
          </a:xfrm>
          <a:noFill/>
        </p:spPr>
        <p:txBody>
          <a:bodyPr/>
          <a:lstStyle/>
          <a:p>
            <a:pPr eaLnBrk="1" hangingPunct="1"/>
            <a:r>
              <a:rPr lang="fr-CH" altLang="en-US" smtClean="0"/>
              <a:t>Evolution of Disaster Risk Reduction Agenda </a:t>
            </a:r>
          </a:p>
          <a:p>
            <a:pPr eaLnBrk="1" hangingPunct="1"/>
            <a:r>
              <a:rPr lang="fr-CH" altLang="en-US" smtClean="0"/>
              <a:t>- Arriving to the World Conference on Disaster Risk Reduction and the Adoption of the Hyogo Framework for Action (HFA)</a:t>
            </a:r>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The Hyogo Framework of Action is a remarkably common sense document which emerged out of a small community of scientists and disaster management practitioners and was catapulted into global view at the WCDR in 2005 possibly because of the December 26</a:t>
            </a:r>
            <a:r>
              <a:rPr lang="en-US" baseline="30000" dirty="0" smtClean="0"/>
              <a:t>th</a:t>
            </a:r>
            <a:r>
              <a:rPr lang="en-US" baseline="0" dirty="0" smtClean="0"/>
              <a:t> 2004 Tsunami. </a:t>
            </a:r>
          </a:p>
          <a:p>
            <a:endParaRPr lang="en-US" baseline="0" dirty="0" smtClean="0"/>
          </a:p>
          <a:p>
            <a:pPr eaLnBrk="1" hangingPunct="1"/>
            <a:r>
              <a:rPr lang="en-GB" altLang="en-US" sz="1200" b="1" i="0" dirty="0" smtClean="0">
                <a:solidFill>
                  <a:schemeClr val="accent2"/>
                </a:solidFill>
              </a:rPr>
              <a:t>1989: IDNDR 1990-1999</a:t>
            </a:r>
            <a:r>
              <a:rPr lang="en-GB" altLang="en-US" sz="1200" dirty="0" smtClean="0">
                <a:solidFill>
                  <a:srgbClr val="0000FF"/>
                </a:solidFill>
              </a:rPr>
              <a:t> </a:t>
            </a:r>
            <a:r>
              <a:rPr lang="en-GB" altLang="en-US" sz="1200" dirty="0" smtClean="0">
                <a:solidFill>
                  <a:schemeClr val="tx2"/>
                </a:solidFill>
              </a:rPr>
              <a:t>– promotion of disaster reduction, technical and scientific buy-in</a:t>
            </a:r>
          </a:p>
          <a:p>
            <a:pPr eaLnBrk="1" hangingPunct="1"/>
            <a:endParaRPr lang="en-GB" altLang="en-US" sz="1200" dirty="0" smtClean="0">
              <a:solidFill>
                <a:schemeClr val="tx2"/>
              </a:solidFill>
            </a:endParaRPr>
          </a:p>
          <a:p>
            <a:pPr eaLnBrk="1" hangingPunct="1"/>
            <a:r>
              <a:rPr lang="en-GB" altLang="en-US" sz="1200" b="1" i="0" dirty="0" smtClean="0">
                <a:solidFill>
                  <a:schemeClr val="accent2"/>
                </a:solidFill>
              </a:rPr>
              <a:t>1994: Yokohama Strategy and Plan of Action</a:t>
            </a:r>
            <a:r>
              <a:rPr lang="en-GB" altLang="en-US" sz="1200" dirty="0" smtClean="0">
                <a:solidFill>
                  <a:srgbClr val="0000FF"/>
                </a:solidFill>
              </a:rPr>
              <a:t> </a:t>
            </a:r>
            <a:r>
              <a:rPr lang="en-GB" altLang="en-US" sz="1200" dirty="0" smtClean="0">
                <a:solidFill>
                  <a:schemeClr val="tx2"/>
                </a:solidFill>
              </a:rPr>
              <a:t>–first blueprint for disaster reduction policy guidance (social &amp; community orientation)</a:t>
            </a:r>
          </a:p>
          <a:p>
            <a:pPr eaLnBrk="1" hangingPunct="1"/>
            <a:endParaRPr lang="en-GB" altLang="en-US" sz="1200" dirty="0" smtClean="0">
              <a:solidFill>
                <a:schemeClr val="tx2"/>
              </a:solidFill>
            </a:endParaRPr>
          </a:p>
          <a:p>
            <a:pPr eaLnBrk="1" hangingPunct="1"/>
            <a:r>
              <a:rPr lang="en-GB" altLang="en-US" sz="1200" b="1" i="0" dirty="0" smtClean="0">
                <a:solidFill>
                  <a:schemeClr val="accent2"/>
                </a:solidFill>
              </a:rPr>
              <a:t>2000: International Strategy for Disaster Reduction (ISDR)</a:t>
            </a:r>
            <a:r>
              <a:rPr lang="en-GB" altLang="en-US" sz="1200" dirty="0" smtClean="0">
                <a:solidFill>
                  <a:srgbClr val="0000FF"/>
                </a:solidFill>
              </a:rPr>
              <a:t> </a:t>
            </a:r>
            <a:r>
              <a:rPr lang="en-GB" altLang="en-US" sz="1200" dirty="0" smtClean="0">
                <a:solidFill>
                  <a:schemeClr val="tx2"/>
                </a:solidFill>
              </a:rPr>
              <a:t>- increased public commitment and linkage to sustainable development, enlarged networking and partnerships.  </a:t>
            </a:r>
            <a:r>
              <a:rPr lang="en-GB" altLang="en-US" sz="1200" b="1" dirty="0" smtClean="0">
                <a:solidFill>
                  <a:schemeClr val="tx2"/>
                </a:solidFill>
              </a:rPr>
              <a:t>Mechanisms:</a:t>
            </a:r>
            <a:r>
              <a:rPr lang="en-GB" altLang="en-US" sz="1200" dirty="0" smtClean="0">
                <a:solidFill>
                  <a:schemeClr val="tx2"/>
                </a:solidFill>
              </a:rPr>
              <a:t> IATF/DR, ISDR secretariat, UN Trust Fund</a:t>
            </a:r>
          </a:p>
          <a:p>
            <a:pPr eaLnBrk="1" hangingPunct="1"/>
            <a:endParaRPr lang="en-GB" altLang="en-US" sz="1200" dirty="0" smtClean="0">
              <a:solidFill>
                <a:schemeClr val="tx2"/>
              </a:solidFill>
            </a:endParaRPr>
          </a:p>
          <a:p>
            <a:pPr eaLnBrk="1" hangingPunct="1"/>
            <a:r>
              <a:rPr lang="en-GB" altLang="en-US" sz="1200" b="1" i="0" dirty="0" smtClean="0">
                <a:solidFill>
                  <a:schemeClr val="accent2"/>
                </a:solidFill>
              </a:rPr>
              <a:t>2002: Johannesburg Plan of Implementation- WSSD</a:t>
            </a:r>
            <a:r>
              <a:rPr lang="en-GB" altLang="en-US" sz="1200" b="1" i="0" dirty="0" smtClean="0">
                <a:solidFill>
                  <a:srgbClr val="0000FF"/>
                </a:solidFill>
              </a:rPr>
              <a:t> </a:t>
            </a:r>
            <a:r>
              <a:rPr lang="en-GB" altLang="en-US" sz="1200" dirty="0" smtClean="0">
                <a:solidFill>
                  <a:schemeClr val="tx2"/>
                </a:solidFill>
              </a:rPr>
              <a:t>Includes a new section on “</a:t>
            </a:r>
            <a:r>
              <a:rPr lang="en-GB" altLang="en-US" sz="1200" dirty="0" smtClean="0">
                <a:solidFill>
                  <a:schemeClr val="tx2"/>
                </a:solidFill>
                <a:cs typeface="Times New Roman" pitchFamily="18" charset="0"/>
              </a:rPr>
              <a:t>An integrated, multi-hazard, inclusive approach to address vulnerability, risk assessment and disaster management…”</a:t>
            </a:r>
            <a:endParaRPr lang="en-GB" altLang="en-US" sz="1200" dirty="0" smtClean="0">
              <a:solidFill>
                <a:schemeClr val="tx2"/>
              </a:solidFill>
            </a:endParaRPr>
          </a:p>
          <a:p>
            <a:pPr eaLnBrk="1" hangingPunct="1"/>
            <a:endParaRPr lang="en-GB" altLang="en-US" sz="1200" dirty="0" smtClean="0">
              <a:solidFill>
                <a:schemeClr val="tx2"/>
              </a:solidFill>
            </a:endParaRPr>
          </a:p>
          <a:p>
            <a:pPr eaLnBrk="1" hangingPunct="1"/>
            <a:r>
              <a:rPr lang="en-GB" altLang="en-US" sz="1200" b="1" i="0" dirty="0" smtClean="0">
                <a:solidFill>
                  <a:schemeClr val="accent2"/>
                </a:solidFill>
              </a:rPr>
              <a:t>2005: WCDR - Hyogo Framework for Action 2005-2015</a:t>
            </a:r>
            <a:r>
              <a:rPr lang="en-GB" altLang="en-US" sz="1200" dirty="0" smtClean="0">
                <a:solidFill>
                  <a:srgbClr val="0000FF"/>
                </a:solidFill>
              </a:rPr>
              <a:t>  </a:t>
            </a:r>
            <a:r>
              <a:rPr lang="en-GB" altLang="en-US" sz="1200" dirty="0" smtClean="0">
                <a:solidFill>
                  <a:schemeClr val="tx2"/>
                </a:solidFill>
              </a:rPr>
              <a:t>Building the Resilience of Nations and Communities to Disasters</a:t>
            </a:r>
          </a:p>
          <a:p>
            <a:pPr eaLnBrk="1" hangingPunct="1"/>
            <a:endParaRPr lang="en-GB" altLang="en-US" sz="1200" dirty="0" smtClean="0">
              <a:solidFill>
                <a:schemeClr val="tx2"/>
              </a:solidFill>
            </a:endParaRPr>
          </a:p>
          <a:p>
            <a:pPr eaLnBrk="1" hangingPunct="1"/>
            <a:endParaRPr lang="en-GB" altLang="en-US" sz="1200" dirty="0" smtClean="0">
              <a:solidFill>
                <a:schemeClr val="tx2"/>
              </a:solidFill>
            </a:endParaRPr>
          </a:p>
          <a:p>
            <a:endParaRPr lang="en-ZA" dirty="0"/>
          </a:p>
        </p:txBody>
      </p:sp>
      <p:sp>
        <p:nvSpPr>
          <p:cNvPr id="4" name="Slide Number Placeholder 3"/>
          <p:cNvSpPr>
            <a:spLocks noGrp="1"/>
          </p:cNvSpPr>
          <p:nvPr>
            <p:ph type="sldNum" sz="quarter" idx="10"/>
          </p:nvPr>
        </p:nvSpPr>
        <p:spPr/>
        <p:txBody>
          <a:bodyPr/>
          <a:lstStyle/>
          <a:p>
            <a:fld id="{AB321A26-5F05-4B03-AB9B-F862A073765F}" type="slidenum">
              <a:rPr lang="en-ZA" smtClean="0"/>
              <a:t>7</a:t>
            </a:fld>
            <a:endParaRPr lang="en-ZA"/>
          </a:p>
        </p:txBody>
      </p:sp>
    </p:spTree>
    <p:extLst>
      <p:ext uri="{BB962C8B-B14F-4D97-AF65-F5344CB8AC3E}">
        <p14:creationId xmlns:p14="http://schemas.microsoft.com/office/powerpoint/2010/main" val="4129726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endParaRPr lang="en-US" dirty="0" smtClean="0"/>
          </a:p>
          <a:p>
            <a:r>
              <a:rPr lang="en-ZA" dirty="0" smtClean="0"/>
              <a:t>https://www.flickr.com/photos/isdr/14259154486 </a:t>
            </a:r>
          </a:p>
          <a:p>
            <a:endParaRPr lang="en-US" dirty="0" smtClean="0"/>
          </a:p>
          <a:p>
            <a:r>
              <a:rPr lang="en-US" dirty="0" smtClean="0"/>
              <a:t>@ Chris </a:t>
            </a:r>
            <a:r>
              <a:rPr lang="en-US" dirty="0" err="1" smtClean="0"/>
              <a:t>Plse</a:t>
            </a:r>
            <a:r>
              <a:rPr lang="en-US" dirty="0" smtClean="0"/>
              <a:t> add animation</a:t>
            </a:r>
            <a:endParaRPr lang="en-ZA" dirty="0"/>
          </a:p>
        </p:txBody>
      </p:sp>
      <p:sp>
        <p:nvSpPr>
          <p:cNvPr id="4" name="Slide Number Placeholder 3"/>
          <p:cNvSpPr>
            <a:spLocks noGrp="1"/>
          </p:cNvSpPr>
          <p:nvPr>
            <p:ph type="sldNum" sz="quarter" idx="10"/>
          </p:nvPr>
        </p:nvSpPr>
        <p:spPr/>
        <p:txBody>
          <a:bodyPr/>
          <a:lstStyle/>
          <a:p>
            <a:fld id="{AB321A26-5F05-4B03-AB9B-F862A073765F}" type="slidenum">
              <a:rPr lang="en-ZA" smtClean="0"/>
              <a:t>8</a:t>
            </a:fld>
            <a:endParaRPr lang="en-ZA"/>
          </a:p>
        </p:txBody>
      </p:sp>
    </p:spTree>
    <p:extLst>
      <p:ext uri="{BB962C8B-B14F-4D97-AF65-F5344CB8AC3E}">
        <p14:creationId xmlns:p14="http://schemas.microsoft.com/office/powerpoint/2010/main" val="1361967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from: http://www.unisdr.org/archive/42023 </a:t>
            </a:r>
          </a:p>
          <a:p>
            <a:endParaRPr lang="en-US" dirty="0" smtClean="0"/>
          </a:p>
          <a:p>
            <a:r>
              <a:rPr lang="en-US" sz="1200" b="0" i="0" kern="1200" dirty="0" smtClean="0">
                <a:solidFill>
                  <a:schemeClr val="tx1"/>
                </a:solidFill>
                <a:effectLst/>
                <a:latin typeface="+mn-lt"/>
                <a:ea typeface="+mn-ea"/>
                <a:cs typeface="+mn-cs"/>
              </a:rPr>
              <a:t>“Many views and several options have been expressed including a more nuanced version of the existing HFA, some overall guiding principles, a set of common standards, a framework with targets, a legally-based instrument for disaster risk reduction, or a combination of these. At the same time, disaster risk and resilience received insufficient emphasis in the original Millennium Development Goals (MDGs) agenda. In the Outcome document of Rio+20 "The Future We Want" member states highlighted the need to address disaster risk reduction and climate change adaptation in setting the Sustainable Development Goals”  http://www.unisdr.org/we/coordinate/hfa-post2015</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can be challenges ahead – there are 17 Sustainable</a:t>
            </a:r>
            <a:r>
              <a:rPr lang="en-US" sz="1200" b="0" i="0" kern="1200" baseline="0" dirty="0" smtClean="0">
                <a:solidFill>
                  <a:schemeClr val="tx1"/>
                </a:solidFill>
                <a:effectLst/>
                <a:latin typeface="+mn-lt"/>
                <a:ea typeface="+mn-ea"/>
                <a:cs typeface="+mn-cs"/>
              </a:rPr>
              <a:t> Development Goals – mention a few…….</a:t>
            </a:r>
          </a:p>
          <a:p>
            <a:r>
              <a:rPr lang="en-US" sz="1200" b="0" i="0" kern="1200" baseline="0" dirty="0" smtClean="0">
                <a:solidFill>
                  <a:schemeClr val="tx1"/>
                </a:solidFill>
                <a:effectLst/>
                <a:latin typeface="+mn-lt"/>
                <a:ea typeface="+mn-ea"/>
                <a:cs typeface="+mn-cs"/>
              </a:rPr>
              <a:t>200 Indicators have been proposed to monitor how and who makes what progress towards </a:t>
            </a:r>
            <a:r>
              <a:rPr lang="en-US" sz="1200" b="0" i="0" kern="1200" baseline="0" dirty="0" err="1" smtClean="0">
                <a:solidFill>
                  <a:schemeClr val="tx1"/>
                </a:solidFill>
                <a:effectLst/>
                <a:latin typeface="+mn-lt"/>
                <a:ea typeface="+mn-ea"/>
                <a:cs typeface="+mn-cs"/>
              </a:rPr>
              <a:t>realising</a:t>
            </a:r>
            <a:r>
              <a:rPr lang="en-US" sz="1200" b="0" i="0" kern="1200" baseline="0" dirty="0" smtClean="0">
                <a:solidFill>
                  <a:schemeClr val="tx1"/>
                </a:solidFill>
                <a:effectLst/>
                <a:latin typeface="+mn-lt"/>
                <a:ea typeface="+mn-ea"/>
                <a:cs typeface="+mn-cs"/>
              </a:rPr>
              <a:t> these goals</a:t>
            </a:r>
          </a:p>
          <a:p>
            <a:r>
              <a:rPr lang="en-US" sz="1200" b="0" i="0" kern="1200" baseline="0" dirty="0" smtClean="0">
                <a:solidFill>
                  <a:schemeClr val="tx1"/>
                </a:solidFill>
                <a:effectLst/>
                <a:latin typeface="+mn-lt"/>
                <a:ea typeface="+mn-ea"/>
                <a:cs typeface="+mn-cs"/>
              </a:rPr>
              <a:t>The UNEP – who being modern day environmentalists and more systems understanding driven – have wo success – proposed nested indicators that reflect the financial, social and environmental elements of development – mention TWIGG approach?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Can we in Southern Africa consider picking up on the UNEP approach – approach the regional office in Kenya for assistance maybe in piloting a set of indicators that is more </a:t>
            </a:r>
            <a:r>
              <a:rPr lang="en-US" sz="1200" b="0" i="0" kern="1200" baseline="0" dirty="0" err="1" smtClean="0">
                <a:solidFill>
                  <a:schemeClr val="tx1"/>
                </a:solidFill>
                <a:effectLst/>
                <a:latin typeface="+mn-lt"/>
                <a:ea typeface="+mn-ea"/>
                <a:cs typeface="+mn-cs"/>
              </a:rPr>
              <a:t>realisable</a:t>
            </a:r>
            <a:r>
              <a:rPr lang="en-US" sz="1200" b="0" i="0" kern="1200" baseline="0" dirty="0" smtClean="0">
                <a:solidFill>
                  <a:schemeClr val="tx1"/>
                </a:solidFill>
                <a:effectLst/>
                <a:latin typeface="+mn-lt"/>
                <a:ea typeface="+mn-ea"/>
                <a:cs typeface="+mn-cs"/>
              </a:rPr>
              <a:t> to measure and possibly better reflect the nested vulnerability elements on the ground – in this I am also reminded of Pat – she was not sentimental nor was she a follower – her approach was informed by experience, knowledge and common sense. The post HFA 2015 specifically states …support to Africa re what it needs …..let us in Southern Africa – through a DMISA special project maybe, work out what we can do – reliably and responsibly, map where we would like to go and what we need to measure to get there.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With this in mind I present a summary overview of the World Economic Forum and ? Reflecting the relationship between economy, governance, environment and ordinary people….. </a:t>
            </a:r>
          </a:p>
          <a:p>
            <a:endParaRPr lang="en-US" sz="1200" b="0" i="0" kern="1200" baseline="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AB321A26-5F05-4B03-AB9B-F862A073765F}" type="slidenum">
              <a:rPr lang="en-ZA" smtClean="0"/>
              <a:t>10</a:t>
            </a:fld>
            <a:endParaRPr lang="en-ZA"/>
          </a:p>
        </p:txBody>
      </p:sp>
    </p:spTree>
    <p:extLst>
      <p:ext uri="{BB962C8B-B14F-4D97-AF65-F5344CB8AC3E}">
        <p14:creationId xmlns:p14="http://schemas.microsoft.com/office/powerpoint/2010/main" val="3863152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UNISDR coordinates a jury who selects the winner of the </a:t>
            </a:r>
            <a:r>
              <a:rPr lang="en-ZA" dirty="0" err="1" smtClean="0"/>
              <a:t>Sasakawa</a:t>
            </a:r>
            <a:r>
              <a:rPr lang="en-ZA" dirty="0" smtClean="0"/>
              <a:t> Award for Disaster Risk</a:t>
            </a:r>
            <a:r>
              <a:rPr lang="en-ZA" baseline="0" dirty="0" smtClean="0"/>
              <a:t> Reduction.  Since 1995 there have been five (some years four) jurors, one selected from each region (Africa, SE Asia, The Americas, Europe and the Pacific region). There are other </a:t>
            </a:r>
            <a:r>
              <a:rPr lang="en-ZA" baseline="0" dirty="0" err="1" smtClean="0"/>
              <a:t>Sasakawa</a:t>
            </a:r>
            <a:r>
              <a:rPr lang="en-ZA" baseline="0" dirty="0" smtClean="0"/>
              <a:t> awards </a:t>
            </a:r>
            <a:r>
              <a:rPr lang="en-ZA" baseline="0" dirty="0" err="1" smtClean="0"/>
              <a:t>e.g</a:t>
            </a:r>
            <a:r>
              <a:rPr lang="en-ZA" baseline="0" dirty="0" smtClean="0"/>
              <a:t> for excellence in Environmental work which is coordinated by UNEP. (Check these facts).  It is a relatively small prize in monetary value ($50 000) but has prestige and illustrates global recognition for work in Disaster Risk Reduction.  Possibly DMISA can consider raising funds for an award for excellence in DRR in Southern Africa  - in honour of Pat Reid, the winner of which would become a nominee by the DRR community for the </a:t>
            </a:r>
            <a:r>
              <a:rPr lang="en-ZA" baseline="0" dirty="0" err="1" smtClean="0"/>
              <a:t>Sasakawa</a:t>
            </a:r>
            <a:r>
              <a:rPr lang="en-ZA" baseline="0" dirty="0" smtClean="0"/>
              <a:t> award.   </a:t>
            </a:r>
            <a:endParaRPr lang="en-ZA" dirty="0"/>
          </a:p>
        </p:txBody>
      </p:sp>
      <p:sp>
        <p:nvSpPr>
          <p:cNvPr id="4" name="Slide Number Placeholder 3"/>
          <p:cNvSpPr>
            <a:spLocks noGrp="1"/>
          </p:cNvSpPr>
          <p:nvPr>
            <p:ph type="sldNum" sz="quarter" idx="10"/>
          </p:nvPr>
        </p:nvSpPr>
        <p:spPr/>
        <p:txBody>
          <a:bodyPr/>
          <a:lstStyle/>
          <a:p>
            <a:fld id="{AB321A26-5F05-4B03-AB9B-F862A073765F}" type="slidenum">
              <a:rPr lang="en-ZA" smtClean="0"/>
              <a:t>12</a:t>
            </a:fld>
            <a:endParaRPr lang="en-ZA"/>
          </a:p>
        </p:txBody>
      </p:sp>
    </p:spTree>
    <p:extLst>
      <p:ext uri="{BB962C8B-B14F-4D97-AF65-F5344CB8AC3E}">
        <p14:creationId xmlns:p14="http://schemas.microsoft.com/office/powerpoint/2010/main" val="124293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C:\WINDOWS\TEMP\UMVOTO%20-1.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tx2"/>
            </a:gs>
            <a:gs pos="100000">
              <a:schemeClr val="bg1"/>
            </a:gs>
          </a:gsLst>
          <a:lin ang="5400000" scaled="1"/>
        </a:gra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5" name="Freeform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cs typeface="Arial" charset="0"/>
            </a:endParaRPr>
          </a:p>
        </p:txBody>
      </p:sp>
      <p:grpSp>
        <p:nvGrpSpPr>
          <p:cNvPr id="6" name="Group 1"/>
          <p:cNvGrpSpPr>
            <a:grpSpLocks/>
          </p:cNvGrpSpPr>
          <p:nvPr/>
        </p:nvGrpSpPr>
        <p:grpSpPr bwMode="auto">
          <a:xfrm>
            <a:off x="-19050" y="203200"/>
            <a:ext cx="9180513" cy="647700"/>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grpSp>
      <p:pic>
        <p:nvPicPr>
          <p:cNvPr id="9" name="Picture 2" descr="C:\WINDOWS\TEMP\UMVOTO -1.jpg"/>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6324600" y="6132513"/>
            <a:ext cx="28194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itle Placeholder 8"/>
          <p:cNvSpPr>
            <a:spLocks noGrp="1"/>
          </p:cNvSpPr>
          <p:nvPr>
            <p:ph type="ctrTitle"/>
          </p:nvPr>
        </p:nvSpPr>
        <p:spPr>
          <a:xfrm>
            <a:off x="685800" y="1524000"/>
            <a:ext cx="7772400" cy="1676400"/>
          </a:xfrm>
        </p:spPr>
        <p:txBody>
          <a:bodyPr/>
          <a:lstStyle>
            <a:lvl1pPr algn="r">
              <a:defRPr sz="3600" smtClean="0">
                <a:solidFill>
                  <a:schemeClr val="bg2"/>
                </a:solidFill>
              </a:defRPr>
            </a:lvl1pPr>
          </a:lstStyle>
          <a:p>
            <a:pPr lvl="0"/>
            <a:r>
              <a:rPr lang="en-GB" noProof="0" smtClean="0"/>
              <a:t>Click to edit Master title style</a:t>
            </a:r>
          </a:p>
        </p:txBody>
      </p:sp>
      <p:sp>
        <p:nvSpPr>
          <p:cNvPr id="45061" name="Text Placeholder 29"/>
          <p:cNvSpPr>
            <a:spLocks noGrp="1"/>
          </p:cNvSpPr>
          <p:nvPr>
            <p:ph type="subTitle" idx="1"/>
          </p:nvPr>
        </p:nvSpPr>
        <p:spPr>
          <a:xfrm>
            <a:off x="1371600" y="4191000"/>
            <a:ext cx="6400800" cy="1447800"/>
          </a:xfrm>
        </p:spPr>
        <p:txBody>
          <a:bodyPr/>
          <a:lstStyle>
            <a:lvl1pPr marL="0" indent="0">
              <a:buFont typeface="Wingdings 2" pitchFamily="18" charset="2"/>
              <a:buNone/>
              <a:defRPr sz="2000" smtClean="0">
                <a:solidFill>
                  <a:schemeClr val="bg2"/>
                </a:solidFill>
              </a:defRPr>
            </a:lvl1pPr>
          </a:lstStyle>
          <a:p>
            <a:pPr lvl="0"/>
            <a:r>
              <a:rPr lang="en-GB" noProof="0" smtClean="0"/>
              <a:t>Click to edit Master subtitle style</a:t>
            </a:r>
          </a:p>
        </p:txBody>
      </p:sp>
      <p:sp>
        <p:nvSpPr>
          <p:cNvPr id="10" name="Slide Number Placeholder 17"/>
          <p:cNvSpPr>
            <a:spLocks noGrp="1"/>
          </p:cNvSpPr>
          <p:nvPr>
            <p:ph type="sldNum" sz="quarter" idx="10"/>
          </p:nvPr>
        </p:nvSpPr>
        <p:spPr>
          <a:xfrm>
            <a:off x="6553200" y="6248400"/>
            <a:ext cx="1905000" cy="457200"/>
          </a:xfrm>
        </p:spPr>
        <p:txBody>
          <a:bodyPr/>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F37949DE-A568-4696-8E3E-D081E8D9521B}" type="slidenum">
              <a:rPr lang="en-ZA">
                <a:solidFill>
                  <a:srgbClr val="04617B">
                    <a:shade val="90000"/>
                  </a:srgbClr>
                </a:solidFill>
              </a:rPr>
              <a:pPr>
                <a:defRPr/>
              </a:pPr>
              <a:t>‹#›</a:t>
            </a:fld>
            <a:endParaRPr lang="en-ZA">
              <a:solidFill>
                <a:srgbClr val="04617B">
                  <a:shade val="90000"/>
                </a:srgbClr>
              </a:solidFill>
            </a:endParaRPr>
          </a:p>
        </p:txBody>
      </p:sp>
    </p:spTree>
    <p:extLst>
      <p:ext uri="{BB962C8B-B14F-4D97-AF65-F5344CB8AC3E}">
        <p14:creationId xmlns:p14="http://schemas.microsoft.com/office/powerpoint/2010/main" val="86591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CE4F0BD-8ADF-407B-A063-2BECE947711A}" type="datetimeFigureOut">
              <a:rPr lang="en-US">
                <a:solidFill>
                  <a:srgbClr val="04617B">
                    <a:shade val="90000"/>
                  </a:srgbClr>
                </a:solidFill>
              </a:rPr>
              <a:pPr>
                <a:defRPr/>
              </a:pPr>
              <a:t>1/30/2015</a:t>
            </a:fld>
            <a:endParaRPr lang="en-ZA">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ZA">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D7B3E293-A597-45CA-AF8E-EF03823643E3}" type="slidenum">
              <a:rPr lang="en-ZA">
                <a:solidFill>
                  <a:srgbClr val="04617B">
                    <a:shade val="90000"/>
                  </a:srgbClr>
                </a:solidFill>
              </a:rPr>
              <a:pPr>
                <a:defRPr/>
              </a:pPr>
              <a:t>‹#›</a:t>
            </a:fld>
            <a:endParaRPr lang="en-ZA">
              <a:solidFill>
                <a:srgbClr val="04617B">
                  <a:shade val="90000"/>
                </a:srgbClr>
              </a:solidFill>
            </a:endParaRPr>
          </a:p>
        </p:txBody>
      </p:sp>
    </p:spTree>
    <p:extLst>
      <p:ext uri="{BB962C8B-B14F-4D97-AF65-F5344CB8AC3E}">
        <p14:creationId xmlns:p14="http://schemas.microsoft.com/office/powerpoint/2010/main" val="2335474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FACBC34-253E-4BDC-93BD-5A74DCADB994}" type="datetimeFigureOut">
              <a:rPr lang="en-US">
                <a:solidFill>
                  <a:srgbClr val="04617B">
                    <a:shade val="90000"/>
                  </a:srgbClr>
                </a:solidFill>
              </a:rPr>
              <a:pPr>
                <a:defRPr/>
              </a:pPr>
              <a:t>1/30/2015</a:t>
            </a:fld>
            <a:endParaRPr lang="en-ZA">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ZA">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919B5A4-A782-42BB-A67A-34502A96F604}" type="slidenum">
              <a:rPr lang="en-ZA">
                <a:solidFill>
                  <a:srgbClr val="04617B">
                    <a:shade val="90000"/>
                  </a:srgbClr>
                </a:solidFill>
              </a:rPr>
              <a:pPr>
                <a:defRPr/>
              </a:pPr>
              <a:t>‹#›</a:t>
            </a:fld>
            <a:endParaRPr lang="en-ZA">
              <a:solidFill>
                <a:srgbClr val="04617B">
                  <a:shade val="90000"/>
                </a:srgbClr>
              </a:solidFill>
            </a:endParaRPr>
          </a:p>
        </p:txBody>
      </p:sp>
    </p:spTree>
    <p:extLst>
      <p:ext uri="{BB962C8B-B14F-4D97-AF65-F5344CB8AC3E}">
        <p14:creationId xmlns:p14="http://schemas.microsoft.com/office/powerpoint/2010/main" val="2179850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E3D35FB-9E9B-4B8B-B0DC-34215A4490B3}" type="datetimeFigureOut">
              <a:rPr lang="en-US">
                <a:solidFill>
                  <a:srgbClr val="04617B">
                    <a:shade val="90000"/>
                  </a:srgbClr>
                </a:solidFill>
              </a:rPr>
              <a:pPr>
                <a:defRPr/>
              </a:pPr>
              <a:t>1/30/2015</a:t>
            </a:fld>
            <a:endParaRPr lang="en-ZA">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ZA">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50FCD90C-F7CA-4005-9D43-5BA4D8EA4110}" type="slidenum">
              <a:rPr lang="en-ZA">
                <a:solidFill>
                  <a:srgbClr val="04617B">
                    <a:shade val="90000"/>
                  </a:srgbClr>
                </a:solidFill>
              </a:rPr>
              <a:pPr>
                <a:defRPr/>
              </a:pPr>
              <a:t>‹#›</a:t>
            </a:fld>
            <a:endParaRPr lang="en-ZA">
              <a:solidFill>
                <a:srgbClr val="04617B">
                  <a:shade val="90000"/>
                </a:srgbClr>
              </a:solidFill>
            </a:endParaRPr>
          </a:p>
        </p:txBody>
      </p:sp>
    </p:spTree>
    <p:extLst>
      <p:ext uri="{BB962C8B-B14F-4D97-AF65-F5344CB8AC3E}">
        <p14:creationId xmlns:p14="http://schemas.microsoft.com/office/powerpoint/2010/main" val="165879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A0F75A9-78CF-4CC7-BCE2-E91E3AC20A03}" type="datetimeFigureOut">
              <a:rPr lang="en-US">
                <a:solidFill>
                  <a:srgbClr val="04617B">
                    <a:shade val="90000"/>
                  </a:srgbClr>
                </a:solidFill>
              </a:rPr>
              <a:pPr>
                <a:defRPr/>
              </a:pPr>
              <a:t>1/30/2015</a:t>
            </a:fld>
            <a:endParaRPr lang="en-ZA">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ZA">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87C9EDC2-8A13-479C-BC4E-11059B1976BC}" type="slidenum">
              <a:rPr lang="en-ZA">
                <a:solidFill>
                  <a:srgbClr val="04617B">
                    <a:shade val="90000"/>
                  </a:srgbClr>
                </a:solidFill>
              </a:rPr>
              <a:pPr>
                <a:defRPr/>
              </a:pPr>
              <a:t>‹#›</a:t>
            </a:fld>
            <a:endParaRPr lang="en-ZA">
              <a:solidFill>
                <a:srgbClr val="04617B">
                  <a:shade val="90000"/>
                </a:srgbClr>
              </a:solidFill>
            </a:endParaRPr>
          </a:p>
        </p:txBody>
      </p:sp>
    </p:spTree>
    <p:extLst>
      <p:ext uri="{BB962C8B-B14F-4D97-AF65-F5344CB8AC3E}">
        <p14:creationId xmlns:p14="http://schemas.microsoft.com/office/powerpoint/2010/main" val="26807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91E6178-B8D7-4F17-843F-47BD1AC87394}" type="datetimeFigureOut">
              <a:rPr lang="en-US">
                <a:solidFill>
                  <a:srgbClr val="04617B">
                    <a:shade val="90000"/>
                  </a:srgbClr>
                </a:solidFill>
              </a:rPr>
              <a:pPr>
                <a:defRPr/>
              </a:pPr>
              <a:t>1/30/2015</a:t>
            </a:fld>
            <a:endParaRPr lang="en-ZA">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ZA">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000D5A82-398F-4A5F-A7A9-6D41263E8227}" type="slidenum">
              <a:rPr lang="en-ZA">
                <a:solidFill>
                  <a:srgbClr val="04617B">
                    <a:shade val="90000"/>
                  </a:srgbClr>
                </a:solidFill>
              </a:rPr>
              <a:pPr>
                <a:defRPr/>
              </a:pPr>
              <a:t>‹#›</a:t>
            </a:fld>
            <a:endParaRPr lang="en-ZA">
              <a:solidFill>
                <a:srgbClr val="04617B">
                  <a:shade val="90000"/>
                </a:srgbClr>
              </a:solidFill>
            </a:endParaRPr>
          </a:p>
        </p:txBody>
      </p:sp>
    </p:spTree>
    <p:extLst>
      <p:ext uri="{BB962C8B-B14F-4D97-AF65-F5344CB8AC3E}">
        <p14:creationId xmlns:p14="http://schemas.microsoft.com/office/powerpoint/2010/main" val="50288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3EAE39F-00AE-4284-AE19-106EB448B514}" type="datetimeFigureOut">
              <a:rPr lang="en-US">
                <a:solidFill>
                  <a:srgbClr val="04617B">
                    <a:shade val="90000"/>
                  </a:srgbClr>
                </a:solidFill>
              </a:rPr>
              <a:pPr>
                <a:defRPr/>
              </a:pPr>
              <a:t>1/30/2015</a:t>
            </a:fld>
            <a:endParaRPr lang="en-ZA">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ZA">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A7BCBB5D-F107-4CFE-BADF-676721F222FC}" type="slidenum">
              <a:rPr lang="en-ZA">
                <a:solidFill>
                  <a:srgbClr val="04617B">
                    <a:shade val="90000"/>
                  </a:srgbClr>
                </a:solidFill>
              </a:rPr>
              <a:pPr>
                <a:defRPr/>
              </a:pPr>
              <a:t>‹#›</a:t>
            </a:fld>
            <a:endParaRPr lang="en-ZA">
              <a:solidFill>
                <a:srgbClr val="04617B">
                  <a:shade val="90000"/>
                </a:srgbClr>
              </a:solidFill>
            </a:endParaRPr>
          </a:p>
        </p:txBody>
      </p:sp>
    </p:spTree>
    <p:extLst>
      <p:ext uri="{BB962C8B-B14F-4D97-AF65-F5344CB8AC3E}">
        <p14:creationId xmlns:p14="http://schemas.microsoft.com/office/powerpoint/2010/main" val="1075416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E754A11-2E37-4867-B452-B18B27B46D07}" type="datetimeFigureOut">
              <a:rPr lang="en-US">
                <a:solidFill>
                  <a:srgbClr val="04617B">
                    <a:shade val="90000"/>
                  </a:srgbClr>
                </a:solidFill>
              </a:rPr>
              <a:pPr>
                <a:defRPr/>
              </a:pPr>
              <a:t>1/30/2015</a:t>
            </a:fld>
            <a:endParaRPr lang="en-ZA">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ZA">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B0F7D542-2AF0-44B5-B21D-0A77B340782B}" type="slidenum">
              <a:rPr lang="en-ZA">
                <a:solidFill>
                  <a:srgbClr val="04617B">
                    <a:shade val="90000"/>
                  </a:srgbClr>
                </a:solidFill>
              </a:rPr>
              <a:pPr>
                <a:defRPr/>
              </a:pPr>
              <a:t>‹#›</a:t>
            </a:fld>
            <a:endParaRPr lang="en-ZA">
              <a:solidFill>
                <a:srgbClr val="04617B">
                  <a:shade val="90000"/>
                </a:srgbClr>
              </a:solidFill>
            </a:endParaRPr>
          </a:p>
        </p:txBody>
      </p:sp>
    </p:spTree>
    <p:extLst>
      <p:ext uri="{BB962C8B-B14F-4D97-AF65-F5344CB8AC3E}">
        <p14:creationId xmlns:p14="http://schemas.microsoft.com/office/powerpoint/2010/main" val="2538272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7DCA4F1-619E-4D40-9A89-F454C9424C58}" type="datetimeFigureOut">
              <a:rPr lang="en-US">
                <a:solidFill>
                  <a:srgbClr val="04617B">
                    <a:shade val="90000"/>
                  </a:srgbClr>
                </a:solidFill>
              </a:rPr>
              <a:pPr>
                <a:defRPr/>
              </a:pPr>
              <a:t>1/30/2015</a:t>
            </a:fld>
            <a:endParaRPr lang="en-ZA">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ZA">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28FE752C-F777-4FDE-A540-EF588E6B754B}" type="slidenum">
              <a:rPr lang="en-ZA">
                <a:solidFill>
                  <a:srgbClr val="04617B">
                    <a:shade val="90000"/>
                  </a:srgbClr>
                </a:solidFill>
              </a:rPr>
              <a:pPr>
                <a:defRPr/>
              </a:pPr>
              <a:t>‹#›</a:t>
            </a:fld>
            <a:endParaRPr lang="en-ZA">
              <a:solidFill>
                <a:srgbClr val="04617B">
                  <a:shade val="90000"/>
                </a:srgbClr>
              </a:solidFill>
            </a:endParaRPr>
          </a:p>
        </p:txBody>
      </p:sp>
    </p:spTree>
    <p:extLst>
      <p:ext uri="{BB962C8B-B14F-4D97-AF65-F5344CB8AC3E}">
        <p14:creationId xmlns:p14="http://schemas.microsoft.com/office/powerpoint/2010/main" val="903449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file:///C:\WINDOWS\TEMP\UMVOTO%20-1.jp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DAB19121-504E-4CFA-8145-55E1B0426260}" type="datetimeFigureOut">
              <a:rPr lang="en-US">
                <a:solidFill>
                  <a:srgbClr val="04617B">
                    <a:shade val="90000"/>
                  </a:srgbClr>
                </a:solidFill>
              </a:rPr>
              <a:pPr>
                <a:defRPr/>
              </a:pPr>
              <a:t>1/30/2015</a:t>
            </a:fld>
            <a:endParaRPr lang="en-ZA">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ZA">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3C02B2A9-34B8-4067-BAD9-1983E2A8EE4D}" type="slidenum">
              <a:rPr lang="en-ZA">
                <a:solidFill>
                  <a:srgbClr val="04617B">
                    <a:shade val="90000"/>
                  </a:srgbClr>
                </a:solidFill>
              </a:rPr>
              <a:pPr>
                <a:defRPr/>
              </a:pPr>
              <a:t>‹#›</a:t>
            </a:fld>
            <a:endParaRPr lang="en-ZA">
              <a:solidFill>
                <a:srgbClr val="04617B">
                  <a:shade val="90000"/>
                </a:srgbClr>
              </a:solidFill>
            </a:endParaRPr>
          </a:p>
        </p:txBody>
      </p:sp>
      <p:grpSp>
        <p:nvGrpSpPr>
          <p:cNvPr id="1033" name="Group 1"/>
          <p:cNvGrpSpPr>
            <a:grpSpLocks/>
          </p:cNvGrpSpPr>
          <p:nvPr/>
        </p:nvGrpSpPr>
        <p:grpSpPr bwMode="auto">
          <a:xfrm>
            <a:off x="-19050" y="1524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cs typeface="Arial" charset="0"/>
              </a:endParaRPr>
            </a:p>
          </p:txBody>
        </p:sp>
      </p:grpSp>
      <p:pic>
        <p:nvPicPr>
          <p:cNvPr id="1034" name="Picture 2" descr="C:\WINDOWS\TEMP\UMVOTO -1.jpg"/>
          <p:cNvPicPr>
            <a:picLocks noChangeAspect="1" noChangeArrowheads="1"/>
          </p:cNvPicPr>
          <p:nvPr userDrawn="1"/>
        </p:nvPicPr>
        <p:blipFill>
          <a:blip r:embed="rId11" r:link="rId12">
            <a:extLst>
              <a:ext uri="{28A0092B-C50C-407E-A947-70E740481C1C}">
                <a14:useLocalDpi xmlns:a14="http://schemas.microsoft.com/office/drawing/2010/main" val="0"/>
              </a:ext>
            </a:extLst>
          </a:blip>
          <a:srcRect/>
          <a:stretch>
            <a:fillRect/>
          </a:stretch>
        </p:blipFill>
        <p:spPr bwMode="auto">
          <a:xfrm>
            <a:off x="7239000" y="6365875"/>
            <a:ext cx="1905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911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Arial" charset="0"/>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Arial" charset="0"/>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Arial" charset="0"/>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Arial" charset="0"/>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Arial"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074" name="Rectangle 1031"/>
          <p:cNvSpPr>
            <a:spLocks noGrp="1"/>
          </p:cNvSpPr>
          <p:nvPr>
            <p:ph type="ctrTitle"/>
          </p:nvPr>
        </p:nvSpPr>
        <p:spPr>
          <a:xfrm>
            <a:off x="609600" y="1371600"/>
            <a:ext cx="7772400" cy="4267200"/>
          </a:xfrm>
        </p:spPr>
        <p:txBody>
          <a:bodyPr/>
          <a:lstStyle/>
          <a:p>
            <a:pPr algn="ctr"/>
            <a:r>
              <a:rPr lang="en-US" altLang="en-US" sz="3200" dirty="0"/>
              <a:t>PAT REID MEMORIAL LECTURE </a:t>
            </a:r>
            <a:r>
              <a:rPr lang="en-US" altLang="en-US" sz="3200" dirty="0" smtClean="0"/>
              <a:t/>
            </a:r>
            <a:br>
              <a:rPr lang="en-US" altLang="en-US" sz="3200" dirty="0" smtClean="0"/>
            </a:br>
            <a:r>
              <a:rPr lang="en-US" altLang="en-US" sz="3200" dirty="0" smtClean="0"/>
              <a:t>North-West University </a:t>
            </a:r>
            <a:br>
              <a:rPr lang="en-US" altLang="en-US" sz="3200" dirty="0" smtClean="0"/>
            </a:br>
            <a:r>
              <a:rPr lang="en-US" altLang="en-US" sz="3200" dirty="0" smtClean="0"/>
              <a:t/>
            </a:r>
            <a:br>
              <a:rPr lang="en-US" altLang="en-US" sz="3200" dirty="0" smtClean="0"/>
            </a:br>
            <a:r>
              <a:rPr lang="en-US" altLang="en-US" sz="3200" dirty="0"/>
              <a:t/>
            </a:r>
            <a:br>
              <a:rPr lang="en-US" altLang="en-US" sz="3200" dirty="0"/>
            </a:br>
            <a:r>
              <a:rPr lang="en-US" altLang="en-US" sz="3200" b="1" dirty="0"/>
              <a:t>Trends and Patterns in Disaster Reduction</a:t>
            </a:r>
            <a:r>
              <a:rPr lang="en-US" altLang="en-US" sz="3200" dirty="0"/>
              <a:t/>
            </a:r>
            <a:br>
              <a:rPr lang="en-US" altLang="en-US" sz="3200" dirty="0"/>
            </a:br>
            <a:r>
              <a:rPr lang="en-US" altLang="en-US" sz="3200" dirty="0" smtClean="0"/>
              <a:t/>
            </a:r>
            <a:br>
              <a:rPr lang="en-US" altLang="en-US" sz="3200" dirty="0" smtClean="0"/>
            </a:br>
            <a:r>
              <a:rPr lang="en-US" altLang="en-US" sz="3200" dirty="0"/>
              <a:t/>
            </a:r>
            <a:br>
              <a:rPr lang="en-US" altLang="en-US" sz="3200" dirty="0"/>
            </a:br>
            <a:r>
              <a:rPr lang="en-US" altLang="en-US" sz="3200" dirty="0"/>
              <a:t>Rowena Hay </a:t>
            </a:r>
            <a:r>
              <a:rPr lang="en-US" altLang="en-US" sz="3200" dirty="0" smtClean="0"/>
              <a:t>MSc</a:t>
            </a:r>
            <a:endParaRPr lang="en-GB" altLang="en-US"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0"/>
            <a:ext cx="2503714" cy="1669143"/>
          </a:xfrm>
          <a:prstGeom prst="rect">
            <a:avLst/>
          </a:prstGeom>
        </p:spPr>
      </p:pic>
      <p:sp>
        <p:nvSpPr>
          <p:cNvPr id="3" name="TextBox 2"/>
          <p:cNvSpPr txBox="1"/>
          <p:nvPr/>
        </p:nvSpPr>
        <p:spPr>
          <a:xfrm>
            <a:off x="228600" y="6248400"/>
            <a:ext cx="4279441" cy="830997"/>
          </a:xfrm>
          <a:prstGeom prst="rect">
            <a:avLst/>
          </a:prstGeom>
          <a:noFill/>
        </p:spPr>
        <p:txBody>
          <a:bodyPr wrap="none" rtlCol="0">
            <a:spAutoFit/>
          </a:bodyPr>
          <a:lstStyle/>
          <a:p>
            <a:r>
              <a:rPr lang="en-US" altLang="en-US" sz="2400" b="1" dirty="0" smtClean="0">
                <a:solidFill>
                  <a:schemeClr val="bg2"/>
                </a:solidFill>
                <a:latin typeface="+mj-lt"/>
                <a:ea typeface="+mj-ea"/>
                <a:cs typeface="+mj-cs"/>
              </a:rPr>
              <a:t>Potchefstroom, 2015 January 30</a:t>
            </a:r>
            <a:r>
              <a:rPr lang="en-US" altLang="en-US" sz="2400" b="1" dirty="0">
                <a:solidFill>
                  <a:schemeClr val="bg2"/>
                </a:solidFill>
                <a:latin typeface="+mj-lt"/>
                <a:ea typeface="+mj-ea"/>
                <a:cs typeface="+mj-cs"/>
              </a:rPr>
              <a:t/>
            </a:r>
            <a:br>
              <a:rPr lang="en-US" altLang="en-US" sz="2400" b="1" dirty="0">
                <a:solidFill>
                  <a:schemeClr val="bg2"/>
                </a:solidFill>
                <a:latin typeface="+mj-lt"/>
                <a:ea typeface="+mj-ea"/>
                <a:cs typeface="+mj-cs"/>
              </a:rPr>
            </a:br>
            <a:endParaRPr lang="en-ZA" sz="2400" b="1" dirty="0">
              <a:solidFill>
                <a:schemeClr val="bg2"/>
              </a:solidFill>
              <a:latin typeface="+mj-lt"/>
              <a:ea typeface="+mj-ea"/>
              <a:cs typeface="+mj-cs"/>
            </a:endParaRPr>
          </a:p>
        </p:txBody>
      </p:sp>
    </p:spTree>
    <p:extLst>
      <p:ext uri="{BB962C8B-B14F-4D97-AF65-F5344CB8AC3E}">
        <p14:creationId xmlns:p14="http://schemas.microsoft.com/office/powerpoint/2010/main" val="3471783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229600" cy="895350"/>
          </a:xfrm>
        </p:spPr>
        <p:txBody>
          <a:bodyPr/>
          <a:lstStyle/>
          <a:p>
            <a:r>
              <a:rPr lang="en-US" dirty="0" smtClean="0"/>
              <a:t>Post-2015 goals</a:t>
            </a:r>
            <a:endParaRPr lang="en-ZA" dirty="0"/>
          </a:p>
        </p:txBody>
      </p:sp>
      <p:sp>
        <p:nvSpPr>
          <p:cNvPr id="3" name="Content Placeholder 2"/>
          <p:cNvSpPr>
            <a:spLocks noGrp="1"/>
          </p:cNvSpPr>
          <p:nvPr>
            <p:ph idx="1"/>
          </p:nvPr>
        </p:nvSpPr>
        <p:spPr>
          <a:xfrm>
            <a:off x="304800" y="1524000"/>
            <a:ext cx="8382000" cy="4800601"/>
          </a:xfrm>
        </p:spPr>
        <p:txBody>
          <a:bodyPr/>
          <a:lstStyle/>
          <a:p>
            <a:pPr marL="0" indent="0" algn="just">
              <a:buNone/>
            </a:pPr>
            <a:r>
              <a:rPr lang="en-US" sz="2800" dirty="0" smtClean="0"/>
              <a:t>“It </a:t>
            </a:r>
            <a:r>
              <a:rPr lang="en-US" sz="2800" dirty="0"/>
              <a:t>is time for the world </a:t>
            </a:r>
            <a:r>
              <a:rPr lang="en-US" sz="2800" b="1" dirty="0"/>
              <a:t>to embed resilience to disasters into the industrialization process and the development of towns and cities,</a:t>
            </a:r>
            <a:r>
              <a:rPr lang="en-US" sz="2800" dirty="0"/>
              <a:t> accounting for factors like seismic threats, flood plains, coastal erosion, and environmental degradation. If the UN conference produces the right agreement, </a:t>
            </a:r>
            <a:r>
              <a:rPr lang="en-US" sz="2800" b="1" dirty="0"/>
              <a:t>resilience can become the hallmark of 2015</a:t>
            </a:r>
            <a:r>
              <a:rPr lang="en-US" sz="2800" dirty="0"/>
              <a:t>, setting the tone for agreements later in the year on climate change and sustainable development – both of which hold important implications for disaster </a:t>
            </a:r>
            <a:r>
              <a:rPr lang="en-US" sz="2800" dirty="0" smtClean="0"/>
              <a:t>risk”           </a:t>
            </a:r>
            <a:r>
              <a:rPr lang="en-US" sz="2400" dirty="0" smtClean="0"/>
              <a:t>(</a:t>
            </a:r>
            <a:r>
              <a:rPr lang="en-US" sz="2400" i="1" dirty="0"/>
              <a:t>Margareta </a:t>
            </a:r>
            <a:r>
              <a:rPr lang="en-US" sz="2400" i="1" dirty="0" err="1" smtClean="0"/>
              <a:t>Wahlström</a:t>
            </a:r>
            <a:r>
              <a:rPr lang="en-US" sz="2400" i="1" dirty="0" smtClean="0"/>
              <a:t>, UN-ISDR</a:t>
            </a:r>
            <a:r>
              <a:rPr lang="en-US" sz="2400" dirty="0" smtClean="0"/>
              <a:t>)</a:t>
            </a:r>
            <a:endParaRPr lang="en-ZA" sz="2400" dirty="0"/>
          </a:p>
        </p:txBody>
      </p:sp>
    </p:spTree>
    <p:extLst>
      <p:ext uri="{BB962C8B-B14F-4D97-AF65-F5344CB8AC3E}">
        <p14:creationId xmlns:p14="http://schemas.microsoft.com/office/powerpoint/2010/main" val="2260797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229600" cy="990600"/>
          </a:xfrm>
        </p:spPr>
        <p:txBody>
          <a:bodyPr/>
          <a:lstStyle/>
          <a:p>
            <a:r>
              <a:rPr lang="en-ZA" dirty="0" smtClean="0"/>
              <a:t>Outline</a:t>
            </a:r>
            <a:endParaRPr lang="en-ZA" dirty="0"/>
          </a:p>
        </p:txBody>
      </p:sp>
      <p:sp>
        <p:nvSpPr>
          <p:cNvPr id="3" name="Content Placeholder 2"/>
          <p:cNvSpPr>
            <a:spLocks noGrp="1"/>
          </p:cNvSpPr>
          <p:nvPr>
            <p:ph idx="1"/>
          </p:nvPr>
        </p:nvSpPr>
        <p:spPr>
          <a:xfrm>
            <a:off x="457200" y="1676400"/>
            <a:ext cx="8229600" cy="4389437"/>
          </a:xfrm>
        </p:spPr>
        <p:txBody>
          <a:bodyPr/>
          <a:lstStyle/>
          <a:p>
            <a:r>
              <a:rPr lang="en-ZA" sz="3200" dirty="0" smtClean="0"/>
              <a:t>DRR road from Yokohama to Sendai</a:t>
            </a:r>
          </a:p>
          <a:p>
            <a:r>
              <a:rPr lang="en-ZA" sz="3200" dirty="0" smtClean="0"/>
              <a:t>Perspective on the </a:t>
            </a:r>
            <a:r>
              <a:rPr lang="en-ZA" sz="3200" dirty="0" err="1" smtClean="0"/>
              <a:t>Sasakawa</a:t>
            </a:r>
            <a:r>
              <a:rPr lang="en-ZA" sz="3200" dirty="0" smtClean="0"/>
              <a:t> Prize for DRR</a:t>
            </a:r>
          </a:p>
          <a:p>
            <a:r>
              <a:rPr lang="en-ZA" sz="3200" dirty="0" smtClean="0"/>
              <a:t>Perceptions on Global Risk: view from Davos (WEF)</a:t>
            </a:r>
          </a:p>
          <a:p>
            <a:r>
              <a:rPr lang="en-ZA" sz="3200" dirty="0" smtClean="0"/>
              <a:t>UNEP Global Environmental Alert Service (GEAS) viewpoint</a:t>
            </a:r>
          </a:p>
          <a:p>
            <a:r>
              <a:rPr lang="en-ZA" sz="3200" dirty="0" smtClean="0"/>
              <a:t>Resilience and Sustainability challenges</a:t>
            </a:r>
          </a:p>
          <a:p>
            <a:endParaRPr lang="en-ZA" sz="3200" dirty="0" smtClean="0"/>
          </a:p>
          <a:p>
            <a:endParaRPr lang="en-ZA" sz="3200" dirty="0" smtClean="0"/>
          </a:p>
          <a:p>
            <a:endParaRPr lang="en-ZA" dirty="0" smtClean="0"/>
          </a:p>
          <a:p>
            <a:endParaRPr lang="en-ZA" dirty="0" smtClean="0"/>
          </a:p>
          <a:p>
            <a:endParaRPr lang="en-ZA" dirty="0"/>
          </a:p>
        </p:txBody>
      </p:sp>
      <p:sp>
        <p:nvSpPr>
          <p:cNvPr id="4" name="Rectangle 3"/>
          <p:cNvSpPr/>
          <p:nvPr/>
        </p:nvSpPr>
        <p:spPr>
          <a:xfrm>
            <a:off x="381000" y="3429000"/>
            <a:ext cx="8229600" cy="2743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228600" y="1447800"/>
            <a:ext cx="8229600" cy="762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979963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752600"/>
            <a:ext cx="6299200" cy="4724400"/>
          </a:xfrm>
          <a:prstGeom prst="rect">
            <a:avLst/>
          </a:prstGeom>
        </p:spPr>
      </p:pic>
      <p:sp>
        <p:nvSpPr>
          <p:cNvPr id="2" name="Title 1"/>
          <p:cNvSpPr>
            <a:spLocks noGrp="1"/>
          </p:cNvSpPr>
          <p:nvPr>
            <p:ph type="title"/>
          </p:nvPr>
        </p:nvSpPr>
        <p:spPr>
          <a:xfrm>
            <a:off x="457200" y="533400"/>
            <a:ext cx="6792686" cy="971550"/>
          </a:xfrm>
        </p:spPr>
        <p:txBody>
          <a:bodyPr/>
          <a:lstStyle/>
          <a:p>
            <a:r>
              <a:rPr lang="en-ZA" dirty="0" err="1" smtClean="0"/>
              <a:t>Sasakawa</a:t>
            </a:r>
            <a:r>
              <a:rPr lang="en-ZA" dirty="0" smtClean="0"/>
              <a:t> Award perspectives</a:t>
            </a:r>
            <a:endParaRPr lang="en-ZA" dirty="0"/>
          </a:p>
        </p:txBody>
      </p:sp>
      <p:sp>
        <p:nvSpPr>
          <p:cNvPr id="3" name="Content Placeholder 2"/>
          <p:cNvSpPr>
            <a:spLocks noGrp="1"/>
          </p:cNvSpPr>
          <p:nvPr>
            <p:ph idx="1"/>
          </p:nvPr>
        </p:nvSpPr>
        <p:spPr>
          <a:xfrm>
            <a:off x="457201" y="1752600"/>
            <a:ext cx="6476999" cy="4724399"/>
          </a:xfrm>
          <a:solidFill>
            <a:schemeClr val="bg1">
              <a:alpha val="75000"/>
            </a:schemeClr>
          </a:solidFill>
        </p:spPr>
        <p:txBody>
          <a:bodyPr/>
          <a:lstStyle/>
          <a:p>
            <a:r>
              <a:rPr lang="en-ZA" dirty="0" smtClean="0"/>
              <a:t>Donated by </a:t>
            </a:r>
            <a:r>
              <a:rPr lang="en-ZA" dirty="0" err="1" smtClean="0"/>
              <a:t>Yohei</a:t>
            </a:r>
            <a:r>
              <a:rPr lang="en-ZA" dirty="0" smtClean="0"/>
              <a:t> </a:t>
            </a:r>
            <a:r>
              <a:rPr lang="en-ZA" dirty="0" err="1" smtClean="0"/>
              <a:t>Sasakawa</a:t>
            </a:r>
            <a:r>
              <a:rPr lang="en-ZA" dirty="0" smtClean="0"/>
              <a:t>, Chairman of Nippon Foundation</a:t>
            </a:r>
            <a:endParaRPr lang="en-ZA" dirty="0" smtClean="0">
              <a:solidFill>
                <a:srgbClr val="FFC000"/>
              </a:solidFill>
            </a:endParaRPr>
          </a:p>
          <a:p>
            <a:r>
              <a:rPr lang="en-ZA" dirty="0" smtClean="0"/>
              <a:t>Jurors represent each of the five regions </a:t>
            </a:r>
          </a:p>
          <a:p>
            <a:pPr lvl="1"/>
            <a:r>
              <a:rPr lang="en-ZA" dirty="0" smtClean="0"/>
              <a:t>Asia, Pacific, Americas, Europe, Africa</a:t>
            </a:r>
          </a:p>
          <a:p>
            <a:r>
              <a:rPr lang="en-ZA" dirty="0" smtClean="0"/>
              <a:t>Annual Award 1995 – 2005 </a:t>
            </a:r>
          </a:p>
          <a:p>
            <a:r>
              <a:rPr lang="en-ZA" dirty="0" smtClean="0"/>
              <a:t>Biennial since 2005</a:t>
            </a:r>
          </a:p>
          <a:p>
            <a:r>
              <a:rPr lang="en-ZA" dirty="0" smtClean="0"/>
              <a:t>Presented at the GPDR/WCDR since 2009</a:t>
            </a:r>
          </a:p>
          <a:p>
            <a:r>
              <a:rPr lang="en-ZA" dirty="0" smtClean="0"/>
              <a:t>Increase in nominations since 2011</a:t>
            </a:r>
          </a:p>
          <a:p>
            <a:endParaRPr lang="en-ZA" dirty="0" smtClean="0"/>
          </a:p>
          <a:p>
            <a:endParaRPr lang="en-ZA" dirty="0" smtClean="0"/>
          </a:p>
          <a:p>
            <a:endParaRPr lang="en-ZA"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9886" y="0"/>
            <a:ext cx="1904999" cy="241788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4318000"/>
            <a:ext cx="1905000" cy="25400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0772" y="1989574"/>
            <a:ext cx="1883228" cy="2510970"/>
          </a:xfrm>
          <a:prstGeom prst="rect">
            <a:avLst/>
          </a:prstGeom>
        </p:spPr>
      </p:pic>
    </p:spTree>
    <p:extLst>
      <p:ext uri="{BB962C8B-B14F-4D97-AF65-F5344CB8AC3E}">
        <p14:creationId xmlns:p14="http://schemas.microsoft.com/office/powerpoint/2010/main" val="45254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down)">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052"/>
          <p:cNvSpPr>
            <a:spLocks noGrp="1"/>
          </p:cNvSpPr>
          <p:nvPr>
            <p:ph type="title"/>
          </p:nvPr>
        </p:nvSpPr>
        <p:spPr>
          <a:xfrm rot="5400000">
            <a:off x="5316986" y="2860298"/>
            <a:ext cx="5995915" cy="780288"/>
          </a:xfrm>
        </p:spPr>
        <p:txBody>
          <a:bodyPr/>
          <a:lstStyle/>
          <a:p>
            <a:pPr algn="r"/>
            <a:r>
              <a:rPr lang="en-GB" altLang="en-US" b="1" dirty="0" smtClean="0"/>
              <a:t>UNISDR </a:t>
            </a:r>
            <a:r>
              <a:rPr lang="en-GB" altLang="en-US" b="1" dirty="0" err="1" smtClean="0"/>
              <a:t>Sasakawa</a:t>
            </a:r>
            <a:r>
              <a:rPr lang="en-GB" altLang="en-US" b="1" dirty="0" smtClean="0"/>
              <a:t> Awards</a:t>
            </a:r>
          </a:p>
        </p:txBody>
      </p:sp>
      <p:sp>
        <p:nvSpPr>
          <p:cNvPr id="5" name="Content Placeholder 4"/>
          <p:cNvSpPr>
            <a:spLocks noGrp="1"/>
          </p:cNvSpPr>
          <p:nvPr>
            <p:ph sz="quarter" idx="2"/>
          </p:nvPr>
        </p:nvSpPr>
        <p:spPr>
          <a:xfrm>
            <a:off x="2514600" y="1143000"/>
            <a:ext cx="5257800" cy="5105400"/>
          </a:xfrm>
        </p:spPr>
        <p:txBody>
          <a:bodyPr>
            <a:noAutofit/>
          </a:bodyPr>
          <a:lstStyle/>
          <a:p>
            <a:r>
              <a:rPr lang="en-US" sz="2000" dirty="0" smtClean="0"/>
              <a:t>2002: Professor Dr. </a:t>
            </a:r>
            <a:r>
              <a:rPr lang="en-US" sz="2000" dirty="0" err="1" smtClean="0"/>
              <a:t>Serguei</a:t>
            </a:r>
            <a:r>
              <a:rPr lang="en-US" sz="2000" dirty="0" smtClean="0"/>
              <a:t> </a:t>
            </a:r>
            <a:r>
              <a:rPr lang="en-US" sz="2000" dirty="0" err="1" smtClean="0"/>
              <a:t>Balassanian</a:t>
            </a:r>
            <a:r>
              <a:rPr lang="en-US" sz="2000" dirty="0" smtClean="0"/>
              <a:t>, President, Armenian Association of Seismology and Physics of the Earth's Interior (AASPEI), Armenia</a:t>
            </a:r>
          </a:p>
          <a:p>
            <a:pPr marL="0" indent="0">
              <a:buNone/>
            </a:pPr>
            <a:endParaRPr lang="en-US" sz="2000" dirty="0" smtClean="0"/>
          </a:p>
          <a:p>
            <a:r>
              <a:rPr lang="en-US" sz="2000" dirty="0" smtClean="0"/>
              <a:t>2003: Mrs. </a:t>
            </a:r>
            <a:r>
              <a:rPr lang="en-US" sz="2000" dirty="0" err="1" smtClean="0"/>
              <a:t>Tadzong</a:t>
            </a:r>
            <a:r>
              <a:rPr lang="en-US" sz="2000" dirty="0" smtClean="0"/>
              <a:t>, née Esther </a:t>
            </a:r>
            <a:r>
              <a:rPr lang="en-US" sz="2000" dirty="0" err="1" smtClean="0"/>
              <a:t>Anwi</a:t>
            </a:r>
            <a:r>
              <a:rPr lang="en-US" sz="2000" dirty="0" smtClean="0"/>
              <a:t> </a:t>
            </a:r>
            <a:r>
              <a:rPr lang="en-US" sz="2000" dirty="0" err="1" smtClean="0"/>
              <a:t>Mofor</a:t>
            </a:r>
            <a:r>
              <a:rPr lang="en-US" sz="2000" dirty="0" smtClean="0"/>
              <a:t>, Provincial Chief of Service for Planning and Guidance, Ministry of National Education, Cameroon</a:t>
            </a:r>
          </a:p>
          <a:p>
            <a:pPr marL="0" indent="0">
              <a:buNone/>
            </a:pPr>
            <a:endParaRPr lang="en-US" sz="2000" dirty="0"/>
          </a:p>
          <a:p>
            <a:r>
              <a:rPr lang="en-US" sz="2000" dirty="0" smtClean="0"/>
              <a:t>2004: Dr. Omar Dario Cardona, Colombia</a:t>
            </a:r>
          </a:p>
          <a:p>
            <a:pPr marL="0" indent="0">
              <a:buNone/>
            </a:pPr>
            <a:endParaRPr lang="en-US" sz="2000" dirty="0"/>
          </a:p>
          <a:p>
            <a:r>
              <a:rPr lang="en-US" sz="2000" dirty="0" smtClean="0"/>
              <a:t>2005: Mr. </a:t>
            </a:r>
            <a:r>
              <a:rPr lang="en-US" sz="2000" dirty="0" err="1" smtClean="0"/>
              <a:t>Chimeddorj</a:t>
            </a:r>
            <a:r>
              <a:rPr lang="en-US" sz="2000" dirty="0" smtClean="0"/>
              <a:t> </a:t>
            </a:r>
            <a:r>
              <a:rPr lang="en-US" sz="2000" dirty="0" err="1" smtClean="0"/>
              <a:t>Batchulluun</a:t>
            </a:r>
            <a:r>
              <a:rPr lang="en-US" sz="2000" dirty="0" smtClean="0"/>
              <a:t>, National Emergency Management Agency (NEMA), Mongolia</a:t>
            </a:r>
          </a:p>
          <a:p>
            <a:endParaRPr lang="en-ZA"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1999"/>
            <a:ext cx="1914057" cy="586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878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2"/>
          <p:cNvSpPr>
            <a:spLocks noGrp="1"/>
          </p:cNvSpPr>
          <p:nvPr>
            <p:ph type="title"/>
          </p:nvPr>
        </p:nvSpPr>
        <p:spPr>
          <a:xfrm rot="5400000">
            <a:off x="5316986" y="2860298"/>
            <a:ext cx="5995915" cy="780288"/>
          </a:xfrm>
        </p:spPr>
        <p:txBody>
          <a:bodyPr/>
          <a:lstStyle/>
          <a:p>
            <a:pPr algn="r"/>
            <a:r>
              <a:rPr lang="en-GB" altLang="en-US" b="1" dirty="0" smtClean="0"/>
              <a:t>UNISDR </a:t>
            </a:r>
            <a:r>
              <a:rPr lang="en-GB" altLang="en-US" b="1" dirty="0" err="1" smtClean="0"/>
              <a:t>Sasakawa</a:t>
            </a:r>
            <a:r>
              <a:rPr lang="en-GB" altLang="en-US" b="1" dirty="0" smtClean="0"/>
              <a:t> Awards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1863008"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4"/>
          <p:cNvSpPr>
            <a:spLocks noGrp="1"/>
          </p:cNvSpPr>
          <p:nvPr>
            <p:ph sz="quarter" idx="2"/>
          </p:nvPr>
        </p:nvSpPr>
        <p:spPr>
          <a:xfrm>
            <a:off x="2590800" y="1219200"/>
            <a:ext cx="4876800" cy="5486400"/>
          </a:xfrm>
        </p:spPr>
        <p:txBody>
          <a:bodyPr>
            <a:noAutofit/>
          </a:bodyPr>
          <a:lstStyle/>
          <a:p>
            <a:r>
              <a:rPr lang="en-US" sz="2000" dirty="0" smtClean="0"/>
              <a:t>2007</a:t>
            </a:r>
            <a:r>
              <a:rPr lang="en-US" sz="2000" dirty="0"/>
              <a:t>: Professor Yoshiaki </a:t>
            </a:r>
            <a:r>
              <a:rPr lang="en-US" sz="2000" dirty="0" err="1"/>
              <a:t>Kawata</a:t>
            </a:r>
            <a:r>
              <a:rPr lang="en-US" sz="2000" dirty="0"/>
              <a:t>, Japan and Tony Gibbs, Caribbean engineer in building </a:t>
            </a:r>
            <a:r>
              <a:rPr lang="en-US" sz="2000" dirty="0" smtClean="0"/>
              <a:t>safety</a:t>
            </a:r>
          </a:p>
          <a:p>
            <a:endParaRPr lang="en-US" sz="2000" dirty="0" smtClean="0"/>
          </a:p>
          <a:p>
            <a:r>
              <a:rPr lang="it-IT" sz="2000" dirty="0" smtClean="0"/>
              <a:t>2009</a:t>
            </a:r>
            <a:r>
              <a:rPr lang="it-IT" sz="2000" dirty="0"/>
              <a:t>: Dr. Eko Teguh Paripurno, </a:t>
            </a:r>
            <a:r>
              <a:rPr lang="it-IT" sz="2000" dirty="0" smtClean="0"/>
              <a:t>Indonesia</a:t>
            </a:r>
          </a:p>
          <a:p>
            <a:pPr marL="0" indent="0">
              <a:buNone/>
            </a:pPr>
            <a:endParaRPr lang="it-IT" sz="2000" dirty="0" smtClean="0"/>
          </a:p>
          <a:p>
            <a:r>
              <a:rPr lang="en-US" sz="2000" dirty="0" smtClean="0"/>
              <a:t>2011</a:t>
            </a:r>
            <a:r>
              <a:rPr lang="en-US" sz="2000" dirty="0"/>
              <a:t>: Cities of San Francisco (Philippines), Santa Fe (Argentina), and the District of North Vancouver (Canada</a:t>
            </a:r>
            <a:r>
              <a:rPr lang="en-US" sz="2000" dirty="0" smtClean="0"/>
              <a:t>)</a:t>
            </a:r>
          </a:p>
          <a:p>
            <a:pPr marL="0" indent="0">
              <a:buNone/>
            </a:pPr>
            <a:endParaRPr lang="en-US" sz="2000" dirty="0" smtClean="0"/>
          </a:p>
          <a:p>
            <a:r>
              <a:rPr lang="en-US" sz="2000" dirty="0" smtClean="0"/>
              <a:t>2013</a:t>
            </a:r>
            <a:r>
              <a:rPr lang="en-US" sz="2000" dirty="0"/>
              <a:t>: Belo Horizonte (Brazil) and National Alliance for Risk Reduction and Response Initiative (Bangladesh</a:t>
            </a:r>
            <a:r>
              <a:rPr lang="en-US" sz="2000" dirty="0" smtClean="0"/>
              <a:t>)</a:t>
            </a:r>
            <a:endParaRPr lang="en-ZA" sz="2000" dirty="0"/>
          </a:p>
        </p:txBody>
      </p:sp>
    </p:spTree>
    <p:extLst>
      <p:ext uri="{BB962C8B-B14F-4D97-AF65-F5344CB8AC3E}">
        <p14:creationId xmlns:p14="http://schemas.microsoft.com/office/powerpoint/2010/main" val="2657062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533400"/>
            <a:ext cx="7202186" cy="971550"/>
          </a:xfrm>
        </p:spPr>
        <p:txBody>
          <a:bodyPr/>
          <a:lstStyle/>
          <a:p>
            <a:r>
              <a:rPr lang="en-US" dirty="0" smtClean="0"/>
              <a:t>Trends in </a:t>
            </a:r>
            <a:r>
              <a:rPr lang="en-US" dirty="0" err="1" smtClean="0"/>
              <a:t>Sasakawa</a:t>
            </a:r>
            <a:r>
              <a:rPr lang="en-US" dirty="0" smtClean="0"/>
              <a:t> awards</a:t>
            </a:r>
            <a:endParaRPr lang="en-ZA"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84260584"/>
              </p:ext>
            </p:extLst>
          </p:nvPr>
        </p:nvGraphicFramePr>
        <p:xfrm>
          <a:off x="12510" y="1447800"/>
          <a:ext cx="9131490" cy="4648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15833" y="2057400"/>
            <a:ext cx="7151767" cy="1200329"/>
          </a:xfrm>
          <a:prstGeom prst="rect">
            <a:avLst/>
          </a:prstGeom>
          <a:noFill/>
        </p:spPr>
        <p:txBody>
          <a:bodyPr wrap="square" rtlCol="0">
            <a:spAutoFit/>
          </a:bodyPr>
          <a:lstStyle/>
          <a:p>
            <a:r>
              <a:rPr lang="en-US" sz="3600" b="1" dirty="0" smtClean="0">
                <a:latin typeface="+mj-lt"/>
              </a:rPr>
              <a:t>What was </a:t>
            </a:r>
            <a:r>
              <a:rPr lang="en-US" sz="3600" b="1" dirty="0">
                <a:latin typeface="+mj-lt"/>
              </a:rPr>
              <a:t>considered </a:t>
            </a:r>
            <a:r>
              <a:rPr lang="en-US" sz="3600" b="1" dirty="0" smtClean="0">
                <a:latin typeface="+mj-lt"/>
              </a:rPr>
              <a:t>as hallmark </a:t>
            </a:r>
            <a:r>
              <a:rPr lang="en-US" sz="3600" b="1" dirty="0">
                <a:latin typeface="+mj-lt"/>
              </a:rPr>
              <a:t>of </a:t>
            </a:r>
            <a:r>
              <a:rPr lang="en-US" sz="3600" b="1" dirty="0" smtClean="0">
                <a:latin typeface="+mj-lt"/>
              </a:rPr>
              <a:t>excellence?</a:t>
            </a:r>
            <a:endParaRPr lang="en-ZA" sz="3600" dirty="0">
              <a:latin typeface="+mj-lt"/>
            </a:endParaRPr>
          </a:p>
        </p:txBody>
      </p:sp>
      <p:sp>
        <p:nvSpPr>
          <p:cNvPr id="3" name="TextBox 2"/>
          <p:cNvSpPr txBox="1"/>
          <p:nvPr/>
        </p:nvSpPr>
        <p:spPr>
          <a:xfrm>
            <a:off x="348490" y="5238691"/>
            <a:ext cx="2162772" cy="584775"/>
          </a:xfrm>
          <a:prstGeom prst="rect">
            <a:avLst/>
          </a:prstGeom>
          <a:noFill/>
        </p:spPr>
        <p:txBody>
          <a:bodyPr wrap="none" rtlCol="0">
            <a:spAutoFit/>
          </a:bodyPr>
          <a:lstStyle/>
          <a:p>
            <a:r>
              <a:rPr lang="en-ZA" sz="3200" dirty="0" smtClean="0">
                <a:latin typeface="+mj-lt"/>
              </a:rPr>
              <a:t>1994 - 2009</a:t>
            </a:r>
            <a:endParaRPr lang="en-ZA" sz="3200" dirty="0">
              <a:latin typeface="+mj-lt"/>
            </a:endParaRPr>
          </a:p>
        </p:txBody>
      </p:sp>
      <p:sp>
        <p:nvSpPr>
          <p:cNvPr id="4" name="TextBox 3"/>
          <p:cNvSpPr txBox="1"/>
          <p:nvPr/>
        </p:nvSpPr>
        <p:spPr>
          <a:xfrm>
            <a:off x="3243478" y="5257800"/>
            <a:ext cx="2242922" cy="584775"/>
          </a:xfrm>
          <a:prstGeom prst="rect">
            <a:avLst/>
          </a:prstGeom>
          <a:noFill/>
        </p:spPr>
        <p:txBody>
          <a:bodyPr wrap="none" rtlCol="0">
            <a:spAutoFit/>
          </a:bodyPr>
          <a:lstStyle/>
          <a:p>
            <a:r>
              <a:rPr lang="en-ZA" sz="3200" dirty="0">
                <a:latin typeface="+mj-lt"/>
              </a:rPr>
              <a:t>2009 – 2011</a:t>
            </a:r>
            <a:endParaRPr lang="en-ZA" sz="3200" dirty="0">
              <a:latin typeface="+mj-lt"/>
            </a:endParaRPr>
          </a:p>
        </p:txBody>
      </p:sp>
      <p:sp>
        <p:nvSpPr>
          <p:cNvPr id="5" name="TextBox 4"/>
          <p:cNvSpPr txBox="1"/>
          <p:nvPr/>
        </p:nvSpPr>
        <p:spPr>
          <a:xfrm>
            <a:off x="6386214" y="5282625"/>
            <a:ext cx="2162772" cy="584775"/>
          </a:xfrm>
          <a:prstGeom prst="rect">
            <a:avLst/>
          </a:prstGeom>
          <a:noFill/>
        </p:spPr>
        <p:txBody>
          <a:bodyPr wrap="none" rtlCol="0">
            <a:spAutoFit/>
          </a:bodyPr>
          <a:lstStyle/>
          <a:p>
            <a:r>
              <a:rPr lang="en-ZA" sz="3200" dirty="0">
                <a:latin typeface="+mj-lt"/>
              </a:rPr>
              <a:t>2011 - 2013</a:t>
            </a:r>
            <a:endParaRPr lang="en-ZA" sz="3200" dirty="0">
              <a:latin typeface="+mj-lt"/>
            </a:endParaRPr>
          </a:p>
        </p:txBody>
      </p:sp>
    </p:spTree>
    <p:extLst>
      <p:ext uri="{BB962C8B-B14F-4D97-AF65-F5344CB8AC3E}">
        <p14:creationId xmlns:p14="http://schemas.microsoft.com/office/powerpoint/2010/main" val="91971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229600" cy="990600"/>
          </a:xfrm>
        </p:spPr>
        <p:txBody>
          <a:bodyPr/>
          <a:lstStyle/>
          <a:p>
            <a:r>
              <a:rPr lang="en-ZA" dirty="0" smtClean="0"/>
              <a:t>Outline</a:t>
            </a:r>
            <a:endParaRPr lang="en-ZA" dirty="0"/>
          </a:p>
        </p:txBody>
      </p:sp>
      <p:sp>
        <p:nvSpPr>
          <p:cNvPr id="3" name="Content Placeholder 2"/>
          <p:cNvSpPr>
            <a:spLocks noGrp="1"/>
          </p:cNvSpPr>
          <p:nvPr>
            <p:ph idx="1"/>
          </p:nvPr>
        </p:nvSpPr>
        <p:spPr>
          <a:xfrm>
            <a:off x="457200" y="1676400"/>
            <a:ext cx="8229600" cy="4389437"/>
          </a:xfrm>
        </p:spPr>
        <p:txBody>
          <a:bodyPr/>
          <a:lstStyle/>
          <a:p>
            <a:r>
              <a:rPr lang="en-ZA" sz="3200" dirty="0" smtClean="0"/>
              <a:t>DRR road from Yokohama to Sendai</a:t>
            </a:r>
          </a:p>
          <a:p>
            <a:r>
              <a:rPr lang="en-ZA" sz="3200" dirty="0" smtClean="0"/>
              <a:t>Perspective on the </a:t>
            </a:r>
            <a:r>
              <a:rPr lang="en-ZA" sz="3200" dirty="0" err="1" smtClean="0"/>
              <a:t>Sasakawa</a:t>
            </a:r>
            <a:r>
              <a:rPr lang="en-ZA" sz="3200" dirty="0" smtClean="0"/>
              <a:t> Prize for DRR</a:t>
            </a:r>
          </a:p>
          <a:p>
            <a:r>
              <a:rPr lang="en-ZA" sz="3200" dirty="0" smtClean="0"/>
              <a:t>Perceptions on Global Risk: view from Davos (WEF)</a:t>
            </a:r>
          </a:p>
          <a:p>
            <a:r>
              <a:rPr lang="en-ZA" sz="3200" dirty="0" smtClean="0"/>
              <a:t>UNEP Global Environmental Alert Service (GEAS) viewpoint</a:t>
            </a:r>
          </a:p>
          <a:p>
            <a:r>
              <a:rPr lang="en-ZA" sz="3200" dirty="0" smtClean="0"/>
              <a:t>Resilience and Sustainability challenges</a:t>
            </a:r>
          </a:p>
          <a:p>
            <a:endParaRPr lang="en-ZA" sz="3200" dirty="0" smtClean="0"/>
          </a:p>
          <a:p>
            <a:endParaRPr lang="en-ZA" sz="3200" dirty="0" smtClean="0"/>
          </a:p>
          <a:p>
            <a:endParaRPr lang="en-ZA" dirty="0" smtClean="0"/>
          </a:p>
          <a:p>
            <a:endParaRPr lang="en-ZA" dirty="0" smtClean="0"/>
          </a:p>
          <a:p>
            <a:endParaRPr lang="en-ZA" dirty="0"/>
          </a:p>
        </p:txBody>
      </p:sp>
      <p:sp>
        <p:nvSpPr>
          <p:cNvPr id="4" name="Rectangle 3"/>
          <p:cNvSpPr/>
          <p:nvPr/>
        </p:nvSpPr>
        <p:spPr>
          <a:xfrm>
            <a:off x="381000" y="4419600"/>
            <a:ext cx="8229600" cy="1752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228600" y="1447800"/>
            <a:ext cx="8229600" cy="1905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55139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lstStyle/>
          <a:p>
            <a:r>
              <a:rPr lang="en-ZA" dirty="0" smtClean="0"/>
              <a:t>World Economic Forum perspectives</a:t>
            </a:r>
            <a:endParaRPr lang="en-ZA" dirty="0"/>
          </a:p>
        </p:txBody>
      </p:sp>
      <p:sp>
        <p:nvSpPr>
          <p:cNvPr id="3" name="Content Placeholder 2"/>
          <p:cNvSpPr>
            <a:spLocks noGrp="1"/>
          </p:cNvSpPr>
          <p:nvPr>
            <p:ph idx="1"/>
          </p:nvPr>
        </p:nvSpPr>
        <p:spPr>
          <a:xfrm>
            <a:off x="457200" y="1752600"/>
            <a:ext cx="8229600" cy="4267200"/>
          </a:xfrm>
        </p:spPr>
        <p:txBody>
          <a:bodyPr/>
          <a:lstStyle/>
          <a:p>
            <a:r>
              <a:rPr lang="en-ZA" dirty="0" smtClean="0"/>
              <a:t>Commissioned for global elites convening </a:t>
            </a:r>
            <a:r>
              <a:rPr lang="en-ZA" dirty="0" smtClean="0"/>
              <a:t>annually in </a:t>
            </a:r>
            <a:r>
              <a:rPr lang="en-ZA" dirty="0" smtClean="0"/>
              <a:t>Davos, Switzerland</a:t>
            </a:r>
          </a:p>
          <a:p>
            <a:r>
              <a:rPr lang="en-ZA" dirty="0"/>
              <a:t> </a:t>
            </a:r>
            <a:r>
              <a:rPr lang="en-ZA" dirty="0" smtClean="0"/>
              <a:t>Published by WEF in collaboration with: </a:t>
            </a:r>
          </a:p>
          <a:p>
            <a:pPr lvl="1"/>
            <a:r>
              <a:rPr lang="en-ZA" dirty="0" smtClean="0"/>
              <a:t>Marsh </a:t>
            </a:r>
            <a:r>
              <a:rPr lang="en-ZA" dirty="0"/>
              <a:t>&amp; McLennan </a:t>
            </a:r>
            <a:r>
              <a:rPr lang="en-ZA" dirty="0" smtClean="0"/>
              <a:t>Companies </a:t>
            </a:r>
          </a:p>
          <a:p>
            <a:pPr lvl="1"/>
            <a:r>
              <a:rPr lang="en-ZA" dirty="0" smtClean="0"/>
              <a:t>Swiss Re</a:t>
            </a:r>
          </a:p>
          <a:p>
            <a:pPr lvl="1"/>
            <a:r>
              <a:rPr lang="en-ZA" dirty="0" smtClean="0"/>
              <a:t>Zurich </a:t>
            </a:r>
            <a:r>
              <a:rPr lang="en-ZA" dirty="0"/>
              <a:t>Insurance Group </a:t>
            </a:r>
            <a:endParaRPr lang="en-ZA" dirty="0" smtClean="0"/>
          </a:p>
          <a:p>
            <a:pPr lvl="1"/>
            <a:r>
              <a:rPr lang="en-ZA" dirty="0" smtClean="0"/>
              <a:t>National </a:t>
            </a:r>
            <a:r>
              <a:rPr lang="en-ZA" dirty="0"/>
              <a:t>University of </a:t>
            </a:r>
            <a:r>
              <a:rPr lang="en-ZA" dirty="0" smtClean="0"/>
              <a:t>Singapore </a:t>
            </a:r>
          </a:p>
          <a:p>
            <a:pPr lvl="1"/>
            <a:r>
              <a:rPr lang="en-ZA" dirty="0" smtClean="0"/>
              <a:t>Oxford </a:t>
            </a:r>
            <a:r>
              <a:rPr lang="en-ZA" dirty="0"/>
              <a:t>Martin School, University of </a:t>
            </a:r>
            <a:r>
              <a:rPr lang="en-ZA" dirty="0" smtClean="0"/>
              <a:t>Oxford</a:t>
            </a:r>
          </a:p>
          <a:p>
            <a:pPr lvl="1"/>
            <a:r>
              <a:rPr lang="en-ZA" dirty="0" smtClean="0"/>
              <a:t> Wharton </a:t>
            </a:r>
            <a:r>
              <a:rPr lang="en-ZA" dirty="0"/>
              <a:t>Risk Management and Decision Processes </a:t>
            </a:r>
            <a:r>
              <a:rPr lang="en-ZA" dirty="0" err="1"/>
              <a:t>Center</a:t>
            </a:r>
            <a:r>
              <a:rPr lang="en-ZA" dirty="0"/>
              <a:t>, University of </a:t>
            </a:r>
            <a:r>
              <a:rPr lang="en-ZA" dirty="0" smtClean="0"/>
              <a:t>Pennsylvania</a:t>
            </a:r>
            <a:endParaRPr lang="en-ZA" dirty="0"/>
          </a:p>
        </p:txBody>
      </p:sp>
      <p:pic>
        <p:nvPicPr>
          <p:cNvPr id="4" name="Picture 2" descr="P:\531 Scientific Community Contribution\531-20 Pat Reid lecture\Important readings\WEF-GRR_bann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76200"/>
            <a:ext cx="1447800" cy="835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33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959429"/>
            <a:ext cx="8791575"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533400" y="819150"/>
            <a:ext cx="8229600" cy="781050"/>
          </a:xfrm>
        </p:spPr>
        <p:txBody>
          <a:bodyPr/>
          <a:lstStyle/>
          <a:p>
            <a:r>
              <a:rPr lang="en-ZA" dirty="0"/>
              <a:t>WEF </a:t>
            </a:r>
            <a:r>
              <a:rPr lang="en-ZA" dirty="0" smtClean="0"/>
              <a:t>Risk Categories </a:t>
            </a:r>
            <a:endParaRPr lang="en-ZA" dirty="0"/>
          </a:p>
        </p:txBody>
      </p:sp>
      <p:pic>
        <p:nvPicPr>
          <p:cNvPr id="4" name="Picture 2" descr="P:\531 Scientific Community Contribution\531-20 Pat Reid lecture\Important readings\WEF-GRR_ban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76200"/>
            <a:ext cx="1447800" cy="8355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3276600"/>
            <a:ext cx="4028667" cy="461665"/>
          </a:xfrm>
          <a:prstGeom prst="rect">
            <a:avLst/>
          </a:prstGeom>
          <a:solidFill>
            <a:schemeClr val="bg1"/>
          </a:solidFill>
          <a:ln>
            <a:solidFill>
              <a:srgbClr val="0070C0"/>
            </a:solidFill>
          </a:ln>
        </p:spPr>
        <p:txBody>
          <a:bodyPr wrap="none" rtlCol="0">
            <a:spAutoFit/>
          </a:bodyPr>
          <a:lstStyle/>
          <a:p>
            <a:r>
              <a:rPr lang="en-ZA" sz="2400" dirty="0" smtClean="0">
                <a:solidFill>
                  <a:srgbClr val="00A4DE"/>
                </a:solidFill>
                <a:effectLst>
                  <a:outerShdw blurRad="38100" dist="38100" dir="2700000" algn="tl">
                    <a:srgbClr val="000000">
                      <a:alpha val="43137"/>
                    </a:srgbClr>
                  </a:outerShdw>
                </a:effectLst>
                <a:latin typeface="+mj-lt"/>
              </a:rPr>
              <a:t>Failure of critical infrastructure</a:t>
            </a:r>
            <a:endParaRPr lang="en-ZA" sz="2400" dirty="0">
              <a:solidFill>
                <a:srgbClr val="00A4DE"/>
              </a:solidFill>
              <a:effectLst>
                <a:outerShdw blurRad="38100" dist="38100" dir="2700000" algn="tl">
                  <a:srgbClr val="000000">
                    <a:alpha val="43137"/>
                  </a:srgbClr>
                </a:outerShdw>
              </a:effectLst>
              <a:latin typeface="+mj-lt"/>
            </a:endParaRPr>
          </a:p>
        </p:txBody>
      </p:sp>
      <p:sp>
        <p:nvSpPr>
          <p:cNvPr id="3" name="TextBox 2"/>
          <p:cNvSpPr txBox="1"/>
          <p:nvPr/>
        </p:nvSpPr>
        <p:spPr>
          <a:xfrm>
            <a:off x="3886200" y="2343833"/>
            <a:ext cx="1903470" cy="830997"/>
          </a:xfrm>
          <a:prstGeom prst="rect">
            <a:avLst/>
          </a:prstGeom>
          <a:solidFill>
            <a:schemeClr val="bg1"/>
          </a:solidFill>
          <a:ln>
            <a:solidFill>
              <a:srgbClr val="FFC000"/>
            </a:solidFill>
          </a:ln>
        </p:spPr>
        <p:txBody>
          <a:bodyPr wrap="none" rtlCol="0">
            <a:spAutoFit/>
          </a:bodyPr>
          <a:lstStyle/>
          <a:p>
            <a:r>
              <a:rPr lang="en-ZA" sz="2400" dirty="0">
                <a:solidFill>
                  <a:srgbClr val="FFC000"/>
                </a:solidFill>
                <a:effectLst>
                  <a:outerShdw blurRad="38100" dist="38100" dir="2700000" algn="tl">
                    <a:srgbClr val="000000">
                      <a:alpha val="43137"/>
                    </a:srgbClr>
                  </a:outerShdw>
                </a:effectLst>
                <a:latin typeface="+mj-lt"/>
              </a:rPr>
              <a:t>State collapse</a:t>
            </a:r>
          </a:p>
          <a:p>
            <a:r>
              <a:rPr lang="en-ZA" sz="2400" dirty="0">
                <a:solidFill>
                  <a:srgbClr val="FFC000"/>
                </a:solidFill>
                <a:effectLst>
                  <a:outerShdw blurRad="38100" dist="38100" dir="2700000" algn="tl">
                    <a:srgbClr val="000000">
                      <a:alpha val="43137"/>
                    </a:srgbClr>
                  </a:outerShdw>
                </a:effectLst>
                <a:latin typeface="+mj-lt"/>
              </a:rPr>
              <a:t>Corruption</a:t>
            </a:r>
          </a:p>
        </p:txBody>
      </p:sp>
      <p:sp>
        <p:nvSpPr>
          <p:cNvPr id="6" name="TextBox 5"/>
          <p:cNvSpPr txBox="1"/>
          <p:nvPr/>
        </p:nvSpPr>
        <p:spPr>
          <a:xfrm>
            <a:off x="1178718" y="4788932"/>
            <a:ext cx="2097882" cy="830997"/>
          </a:xfrm>
          <a:prstGeom prst="rect">
            <a:avLst/>
          </a:prstGeom>
          <a:solidFill>
            <a:schemeClr val="bg1"/>
          </a:solidFill>
          <a:ln>
            <a:solidFill>
              <a:srgbClr val="00B050"/>
            </a:solidFill>
          </a:ln>
        </p:spPr>
        <p:txBody>
          <a:bodyPr wrap="none" rtlCol="0">
            <a:spAutoFit/>
          </a:bodyPr>
          <a:lstStyle/>
          <a:p>
            <a:r>
              <a:rPr lang="en-ZA" sz="2400" dirty="0">
                <a:solidFill>
                  <a:schemeClr val="accent4">
                    <a:lumMod val="75000"/>
                  </a:schemeClr>
                </a:solidFill>
                <a:effectLst>
                  <a:outerShdw blurRad="38100" dist="38100" dir="2700000" algn="tl">
                    <a:srgbClr val="000000">
                      <a:alpha val="43137"/>
                    </a:srgbClr>
                  </a:outerShdw>
                </a:effectLst>
                <a:latin typeface="+mj-lt"/>
              </a:rPr>
              <a:t>Water crises</a:t>
            </a:r>
          </a:p>
          <a:p>
            <a:r>
              <a:rPr lang="en-ZA" sz="2400" dirty="0">
                <a:solidFill>
                  <a:schemeClr val="accent4">
                    <a:lumMod val="75000"/>
                  </a:schemeClr>
                </a:solidFill>
                <a:effectLst>
                  <a:outerShdw blurRad="38100" dist="38100" dir="2700000" algn="tl">
                    <a:srgbClr val="000000">
                      <a:alpha val="43137"/>
                    </a:srgbClr>
                  </a:outerShdw>
                </a:effectLst>
                <a:latin typeface="+mj-lt"/>
              </a:rPr>
              <a:t>Climate change</a:t>
            </a:r>
          </a:p>
        </p:txBody>
      </p:sp>
      <p:sp>
        <p:nvSpPr>
          <p:cNvPr id="7" name="TextBox 6"/>
          <p:cNvSpPr txBox="1"/>
          <p:nvPr/>
        </p:nvSpPr>
        <p:spPr>
          <a:xfrm>
            <a:off x="3429000" y="4267200"/>
            <a:ext cx="3436197" cy="1200329"/>
          </a:xfrm>
          <a:prstGeom prst="rect">
            <a:avLst/>
          </a:prstGeom>
          <a:solidFill>
            <a:schemeClr val="bg1"/>
          </a:solidFill>
          <a:ln>
            <a:solidFill>
              <a:srgbClr val="FF0000"/>
            </a:solidFill>
          </a:ln>
        </p:spPr>
        <p:txBody>
          <a:bodyPr wrap="none" rtlCol="0">
            <a:spAutoFit/>
          </a:bodyPr>
          <a:lstStyle/>
          <a:p>
            <a:r>
              <a:rPr lang="en-ZA" sz="2400" dirty="0">
                <a:solidFill>
                  <a:srgbClr val="FF0000"/>
                </a:solidFill>
                <a:effectLst>
                  <a:outerShdw blurRad="38100" dist="38100" dir="2700000" algn="tl">
                    <a:srgbClr val="000000">
                      <a:alpha val="43137"/>
                    </a:srgbClr>
                  </a:outerShdw>
                </a:effectLst>
                <a:latin typeface="+mj-lt"/>
              </a:rPr>
              <a:t>Food </a:t>
            </a:r>
            <a:r>
              <a:rPr lang="en-ZA" sz="2400" dirty="0" smtClean="0">
                <a:solidFill>
                  <a:srgbClr val="FF0000"/>
                </a:solidFill>
                <a:effectLst>
                  <a:outerShdw blurRad="38100" dist="38100" dir="2700000" algn="tl">
                    <a:srgbClr val="000000">
                      <a:alpha val="43137"/>
                    </a:srgbClr>
                  </a:outerShdw>
                </a:effectLst>
                <a:latin typeface="+mj-lt"/>
              </a:rPr>
              <a:t>crises</a:t>
            </a:r>
          </a:p>
          <a:p>
            <a:r>
              <a:rPr lang="en-ZA" sz="2400" dirty="0" smtClean="0">
                <a:solidFill>
                  <a:srgbClr val="FF0000"/>
                </a:solidFill>
                <a:effectLst>
                  <a:outerShdw blurRad="38100" dist="38100" dir="2700000" algn="tl">
                    <a:srgbClr val="000000">
                      <a:alpha val="43137"/>
                    </a:srgbClr>
                  </a:outerShdw>
                </a:effectLst>
                <a:latin typeface="+mj-lt"/>
              </a:rPr>
              <a:t>Income disparity</a:t>
            </a:r>
          </a:p>
          <a:p>
            <a:r>
              <a:rPr lang="en-ZA" sz="2400" dirty="0" smtClean="0">
                <a:solidFill>
                  <a:srgbClr val="FF0000"/>
                </a:solidFill>
                <a:effectLst>
                  <a:outerShdw blurRad="38100" dist="38100" dir="2700000" algn="tl">
                    <a:srgbClr val="000000">
                      <a:alpha val="43137"/>
                    </a:srgbClr>
                  </a:outerShdw>
                </a:effectLst>
                <a:latin typeface="+mj-lt"/>
              </a:rPr>
              <a:t>Mismanaged urbanization</a:t>
            </a:r>
            <a:endParaRPr lang="en-ZA" sz="2400" dirty="0">
              <a:solidFill>
                <a:srgbClr val="FF0000"/>
              </a:solidFill>
              <a:effectLst>
                <a:outerShdw blurRad="38100" dist="38100" dir="2700000" algn="tl">
                  <a:srgbClr val="000000">
                    <a:alpha val="43137"/>
                  </a:srgbClr>
                </a:outerShdw>
              </a:effectLst>
              <a:latin typeface="+mj-lt"/>
            </a:endParaRPr>
          </a:p>
        </p:txBody>
      </p:sp>
      <p:sp>
        <p:nvSpPr>
          <p:cNvPr id="9" name="TextBox 8"/>
          <p:cNvSpPr txBox="1"/>
          <p:nvPr/>
        </p:nvSpPr>
        <p:spPr>
          <a:xfrm>
            <a:off x="5703162" y="4267200"/>
            <a:ext cx="3440838" cy="830997"/>
          </a:xfrm>
          <a:prstGeom prst="rect">
            <a:avLst/>
          </a:prstGeom>
          <a:solidFill>
            <a:schemeClr val="bg1"/>
          </a:solidFill>
          <a:ln>
            <a:solidFill>
              <a:srgbClr val="0070C0"/>
            </a:solidFill>
          </a:ln>
        </p:spPr>
        <p:txBody>
          <a:bodyPr wrap="square" rtlCol="0">
            <a:spAutoFit/>
          </a:bodyPr>
          <a:lstStyle/>
          <a:p>
            <a:r>
              <a:rPr lang="en-ZA" sz="2400" dirty="0" smtClean="0">
                <a:solidFill>
                  <a:srgbClr val="7030A0"/>
                </a:solidFill>
                <a:effectLst>
                  <a:outerShdw blurRad="38100" dist="38100" dir="2700000" algn="tl">
                    <a:srgbClr val="000000">
                      <a:alpha val="43137"/>
                    </a:srgbClr>
                  </a:outerShdw>
                </a:effectLst>
                <a:latin typeface="+mj-lt"/>
              </a:rPr>
              <a:t>Critical information infrastructure breakdown</a:t>
            </a:r>
            <a:endParaRPr lang="en-ZA" sz="2400" dirty="0">
              <a:solidFill>
                <a:srgbClr val="7030A0"/>
              </a:solidFill>
              <a:effectLst>
                <a:outerShdw blurRad="38100" dist="38100" dir="2700000" algn="tl">
                  <a:srgbClr val="000000">
                    <a:alpha val="43137"/>
                  </a:srgbClr>
                </a:outerShdw>
              </a:effectLst>
              <a:latin typeface="+mj-lt"/>
            </a:endParaRPr>
          </a:p>
        </p:txBody>
      </p:sp>
      <p:sp>
        <p:nvSpPr>
          <p:cNvPr id="8" name="TextBox 7"/>
          <p:cNvSpPr txBox="1"/>
          <p:nvPr/>
        </p:nvSpPr>
        <p:spPr>
          <a:xfrm>
            <a:off x="6552509" y="1334631"/>
            <a:ext cx="2362891" cy="2246769"/>
          </a:xfrm>
          <a:prstGeom prst="rect">
            <a:avLst/>
          </a:prstGeom>
          <a:noFill/>
        </p:spPr>
        <p:txBody>
          <a:bodyPr wrap="none" rtlCol="0">
            <a:spAutoFit/>
          </a:bodyPr>
          <a:lstStyle/>
          <a:p>
            <a:r>
              <a:rPr lang="en-ZA" sz="2800" b="1" dirty="0" smtClean="0">
                <a:solidFill>
                  <a:srgbClr val="00B0F0"/>
                </a:solidFill>
                <a:effectLst>
                  <a:outerShdw blurRad="38100" dist="38100" dir="2700000" algn="tl">
                    <a:srgbClr val="000000">
                      <a:alpha val="43137"/>
                    </a:srgbClr>
                  </a:outerShdw>
                </a:effectLst>
                <a:latin typeface="+mj-lt"/>
              </a:rPr>
              <a:t>Economic</a:t>
            </a:r>
          </a:p>
          <a:p>
            <a:r>
              <a:rPr lang="en-ZA" sz="2800" b="1" dirty="0" smtClean="0">
                <a:solidFill>
                  <a:srgbClr val="FFC000"/>
                </a:solidFill>
                <a:effectLst>
                  <a:outerShdw blurRad="38100" dist="38100" dir="2700000" algn="tl">
                    <a:srgbClr val="000000">
                      <a:alpha val="43137"/>
                    </a:srgbClr>
                  </a:outerShdw>
                </a:effectLst>
                <a:latin typeface="+mj-lt"/>
              </a:rPr>
              <a:t>Geopolitical</a:t>
            </a:r>
          </a:p>
          <a:p>
            <a:r>
              <a:rPr lang="en-ZA" sz="2800" b="1" dirty="0" smtClean="0">
                <a:solidFill>
                  <a:srgbClr val="00B050"/>
                </a:solidFill>
                <a:effectLst>
                  <a:outerShdw blurRad="38100" dist="38100" dir="2700000" algn="tl">
                    <a:srgbClr val="000000">
                      <a:alpha val="43137"/>
                    </a:srgbClr>
                  </a:outerShdw>
                </a:effectLst>
                <a:latin typeface="+mj-lt"/>
              </a:rPr>
              <a:t>Environmental</a:t>
            </a:r>
          </a:p>
          <a:p>
            <a:r>
              <a:rPr lang="en-ZA" sz="2800" b="1" dirty="0" smtClean="0">
                <a:solidFill>
                  <a:srgbClr val="FF0000"/>
                </a:solidFill>
                <a:effectLst>
                  <a:outerShdw blurRad="38100" dist="38100" dir="2700000" algn="tl">
                    <a:srgbClr val="000000">
                      <a:alpha val="43137"/>
                    </a:srgbClr>
                  </a:outerShdw>
                </a:effectLst>
                <a:latin typeface="+mj-lt"/>
              </a:rPr>
              <a:t>Societal</a:t>
            </a:r>
          </a:p>
          <a:p>
            <a:r>
              <a:rPr lang="en-ZA" sz="2800" b="1" dirty="0" smtClean="0">
                <a:solidFill>
                  <a:srgbClr val="7030A0"/>
                </a:solidFill>
                <a:effectLst>
                  <a:outerShdw blurRad="38100" dist="38100" dir="2700000" algn="tl">
                    <a:srgbClr val="000000">
                      <a:alpha val="43137"/>
                    </a:srgbClr>
                  </a:outerShdw>
                </a:effectLst>
                <a:latin typeface="+mj-lt"/>
              </a:rPr>
              <a:t>Technological</a:t>
            </a:r>
            <a:endParaRPr lang="en-ZA" sz="2800" b="1" dirty="0">
              <a:solidFill>
                <a:srgbClr val="7030A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00661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531 Scientific Community Contribution\531-20 Pat Reid lecture\Important readings\WEF-GRR_1-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08889"/>
            <a:ext cx="5688013" cy="56491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533400"/>
            <a:ext cx="8229600" cy="781050"/>
          </a:xfrm>
        </p:spPr>
        <p:txBody>
          <a:bodyPr/>
          <a:lstStyle/>
          <a:p>
            <a:r>
              <a:rPr lang="en-ZA" dirty="0"/>
              <a:t>WEF Global </a:t>
            </a:r>
            <a:r>
              <a:rPr lang="en-ZA" dirty="0" smtClean="0"/>
              <a:t>Risks Landscape </a:t>
            </a:r>
            <a:endParaRPr lang="en-ZA" dirty="0"/>
          </a:p>
        </p:txBody>
      </p:sp>
      <p:pic>
        <p:nvPicPr>
          <p:cNvPr id="5" name="Picture 2" descr="P:\531 Scientific Community Contribution\531-20 Pat Reid lecture\Important readings\WEF-GRR_bann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76200"/>
            <a:ext cx="1447800" cy="8355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29000" y="1368983"/>
            <a:ext cx="2819400" cy="2593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p:cNvSpPr/>
          <p:nvPr/>
        </p:nvSpPr>
        <p:spPr>
          <a:xfrm>
            <a:off x="2667000" y="5105400"/>
            <a:ext cx="990600" cy="457200"/>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3581400" y="5029200"/>
            <a:ext cx="990600" cy="381000"/>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1447800" y="3962400"/>
            <a:ext cx="990600" cy="381000"/>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p:cNvSpPr/>
          <p:nvPr/>
        </p:nvSpPr>
        <p:spPr>
          <a:xfrm>
            <a:off x="3886200" y="1981200"/>
            <a:ext cx="990600" cy="381000"/>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p:cNvSpPr/>
          <p:nvPr/>
        </p:nvSpPr>
        <p:spPr>
          <a:xfrm>
            <a:off x="4953000" y="1905000"/>
            <a:ext cx="990600" cy="381000"/>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p:cNvSpPr/>
          <p:nvPr/>
        </p:nvSpPr>
        <p:spPr>
          <a:xfrm>
            <a:off x="3124200" y="3505200"/>
            <a:ext cx="990600" cy="3810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p:cNvSpPr/>
          <p:nvPr/>
        </p:nvSpPr>
        <p:spPr>
          <a:xfrm>
            <a:off x="1611086" y="2590800"/>
            <a:ext cx="1371600" cy="381000"/>
          </a:xfrm>
          <a:prstGeom prst="rect">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TextBox 14"/>
          <p:cNvSpPr txBox="1"/>
          <p:nvPr/>
        </p:nvSpPr>
        <p:spPr>
          <a:xfrm>
            <a:off x="6628709" y="1868031"/>
            <a:ext cx="2362891" cy="2246769"/>
          </a:xfrm>
          <a:prstGeom prst="rect">
            <a:avLst/>
          </a:prstGeom>
          <a:noFill/>
        </p:spPr>
        <p:txBody>
          <a:bodyPr wrap="none" rtlCol="0">
            <a:spAutoFit/>
          </a:bodyPr>
          <a:lstStyle/>
          <a:p>
            <a:r>
              <a:rPr lang="en-ZA" sz="2800" b="1" dirty="0" smtClean="0">
                <a:solidFill>
                  <a:srgbClr val="00B0F0"/>
                </a:solidFill>
                <a:effectLst>
                  <a:outerShdw blurRad="38100" dist="38100" dir="2700000" algn="tl">
                    <a:srgbClr val="000000">
                      <a:alpha val="43137"/>
                    </a:srgbClr>
                  </a:outerShdw>
                </a:effectLst>
                <a:latin typeface="+mj-lt"/>
              </a:rPr>
              <a:t>Economic</a:t>
            </a:r>
          </a:p>
          <a:p>
            <a:r>
              <a:rPr lang="en-ZA" sz="2800" b="1" dirty="0" smtClean="0">
                <a:solidFill>
                  <a:srgbClr val="FFC000"/>
                </a:solidFill>
                <a:effectLst>
                  <a:outerShdw blurRad="38100" dist="38100" dir="2700000" algn="tl">
                    <a:srgbClr val="000000">
                      <a:alpha val="43137"/>
                    </a:srgbClr>
                  </a:outerShdw>
                </a:effectLst>
                <a:latin typeface="+mj-lt"/>
              </a:rPr>
              <a:t>Geopolitical</a:t>
            </a:r>
          </a:p>
          <a:p>
            <a:r>
              <a:rPr lang="en-ZA" sz="2800" b="1" dirty="0" smtClean="0">
                <a:solidFill>
                  <a:srgbClr val="00B050"/>
                </a:solidFill>
                <a:effectLst>
                  <a:outerShdw blurRad="38100" dist="38100" dir="2700000" algn="tl">
                    <a:srgbClr val="000000">
                      <a:alpha val="43137"/>
                    </a:srgbClr>
                  </a:outerShdw>
                </a:effectLst>
                <a:latin typeface="+mj-lt"/>
              </a:rPr>
              <a:t>Environmental</a:t>
            </a:r>
          </a:p>
          <a:p>
            <a:r>
              <a:rPr lang="en-ZA" sz="2800" b="1" dirty="0" smtClean="0">
                <a:solidFill>
                  <a:srgbClr val="FF0000"/>
                </a:solidFill>
                <a:effectLst>
                  <a:outerShdw blurRad="38100" dist="38100" dir="2700000" algn="tl">
                    <a:srgbClr val="000000">
                      <a:alpha val="43137"/>
                    </a:srgbClr>
                  </a:outerShdw>
                </a:effectLst>
                <a:latin typeface="+mj-lt"/>
              </a:rPr>
              <a:t>Societal</a:t>
            </a:r>
          </a:p>
          <a:p>
            <a:r>
              <a:rPr lang="en-ZA" sz="2800" b="1" dirty="0" smtClean="0">
                <a:solidFill>
                  <a:srgbClr val="7030A0"/>
                </a:solidFill>
                <a:effectLst>
                  <a:outerShdw blurRad="38100" dist="38100" dir="2700000" algn="tl">
                    <a:srgbClr val="000000">
                      <a:alpha val="43137"/>
                    </a:srgbClr>
                  </a:outerShdw>
                </a:effectLst>
                <a:latin typeface="+mj-lt"/>
              </a:rPr>
              <a:t>Technological</a:t>
            </a:r>
            <a:endParaRPr lang="en-ZA" sz="2800" b="1" dirty="0">
              <a:solidFill>
                <a:srgbClr val="7030A0"/>
              </a:solidFill>
              <a:effectLst>
                <a:outerShdw blurRad="38100" dist="38100" dir="2700000" algn="tl">
                  <a:srgbClr val="000000">
                    <a:alpha val="43137"/>
                  </a:srgbClr>
                </a:outerShdw>
              </a:effectLst>
              <a:latin typeface="+mj-lt"/>
            </a:endParaRPr>
          </a:p>
        </p:txBody>
      </p:sp>
      <p:sp>
        <p:nvSpPr>
          <p:cNvPr id="6" name="TextBox 5"/>
          <p:cNvSpPr txBox="1"/>
          <p:nvPr/>
        </p:nvSpPr>
        <p:spPr>
          <a:xfrm>
            <a:off x="6931307" y="4619535"/>
            <a:ext cx="1866554" cy="1200329"/>
          </a:xfrm>
          <a:prstGeom prst="rect">
            <a:avLst/>
          </a:prstGeom>
          <a:noFill/>
        </p:spPr>
        <p:txBody>
          <a:bodyPr wrap="square" rtlCol="0">
            <a:spAutoFit/>
          </a:bodyPr>
          <a:lstStyle/>
          <a:p>
            <a:r>
              <a:rPr lang="en-ZA" sz="2400" dirty="0" smtClean="0">
                <a:latin typeface="+mj-lt"/>
              </a:rPr>
              <a:t>Seeds of future disasters?</a:t>
            </a:r>
            <a:endParaRPr lang="en-ZA" sz="2400" dirty="0">
              <a:latin typeface="+mj-lt"/>
            </a:endParaRPr>
          </a:p>
        </p:txBody>
      </p:sp>
      <p:sp>
        <p:nvSpPr>
          <p:cNvPr id="16" name="Rectangle 15"/>
          <p:cNvSpPr/>
          <p:nvPr/>
        </p:nvSpPr>
        <p:spPr>
          <a:xfrm>
            <a:off x="4419600" y="5410200"/>
            <a:ext cx="1219200" cy="3810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6"/>
          <p:cNvSpPr/>
          <p:nvPr/>
        </p:nvSpPr>
        <p:spPr>
          <a:xfrm>
            <a:off x="5638800" y="2895600"/>
            <a:ext cx="609600" cy="5334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112" y="1242267"/>
            <a:ext cx="5394288" cy="48537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1682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027"/>
                                        </p:tgtEl>
                                        <p:attrNameLst>
                                          <p:attrName>style.visibility</p:attrName>
                                        </p:attrNameLst>
                                      </p:cBhvr>
                                      <p:to>
                                        <p:strVal val="visible"/>
                                      </p:to>
                                    </p:set>
                                    <p:animEffect transition="in" filter="wipe(down)">
                                      <p:cBhvr>
                                        <p:cTn id="4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P spid="12" grpId="0" animBg="1"/>
      <p:bldP spid="13" grpId="0" animBg="1"/>
      <p:bldP spid="14"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71550"/>
          </a:xfrm>
        </p:spPr>
        <p:txBody>
          <a:bodyPr/>
          <a:lstStyle/>
          <a:p>
            <a:r>
              <a:rPr lang="en-ZA" dirty="0" smtClean="0"/>
              <a:t>Acknowledgment of Pat </a:t>
            </a:r>
            <a:r>
              <a:rPr lang="en-ZA" dirty="0"/>
              <a:t>R</a:t>
            </a:r>
            <a:r>
              <a:rPr lang="en-ZA" dirty="0" smtClean="0"/>
              <a:t>eid</a:t>
            </a:r>
            <a:endParaRPr lang="en-ZA" dirty="0"/>
          </a:p>
        </p:txBody>
      </p:sp>
      <p:sp>
        <p:nvSpPr>
          <p:cNvPr id="3" name="Content Placeholder 2"/>
          <p:cNvSpPr>
            <a:spLocks noGrp="1"/>
          </p:cNvSpPr>
          <p:nvPr>
            <p:ph idx="1"/>
          </p:nvPr>
        </p:nvSpPr>
        <p:spPr>
          <a:xfrm>
            <a:off x="152400" y="1935163"/>
            <a:ext cx="5324914" cy="4541837"/>
          </a:xfrm>
        </p:spPr>
        <p:txBody>
          <a:bodyPr/>
          <a:lstStyle/>
          <a:p>
            <a:r>
              <a:rPr lang="en-US" sz="2000" dirty="0" smtClean="0">
                <a:latin typeface="Arial" panose="020B0604020202020204" pitchFamily="34" charset="0"/>
                <a:cs typeface="Arial" panose="020B0604020202020204" pitchFamily="34" charset="0"/>
              </a:rPr>
              <a:t>Championed DMISA </a:t>
            </a:r>
            <a:r>
              <a:rPr lang="en-US" sz="2000" dirty="0">
                <a:latin typeface="Arial" panose="020B0604020202020204" pitchFamily="34" charset="0"/>
                <a:cs typeface="Arial" panose="020B0604020202020204" pitchFamily="34" charset="0"/>
              </a:rPr>
              <a:t>Bursary </a:t>
            </a:r>
            <a:r>
              <a:rPr lang="en-US" sz="2000" dirty="0" err="1" smtClean="0">
                <a:latin typeface="Arial" panose="020B0604020202020204" pitchFamily="34" charset="0"/>
                <a:cs typeface="Arial" panose="020B0604020202020204" pitchFamily="34" charset="0"/>
              </a:rPr>
              <a:t>Programme</a:t>
            </a:r>
            <a:r>
              <a:rPr lang="en-US" sz="2000" dirty="0" smtClean="0">
                <a:latin typeface="Arial" panose="020B0604020202020204" pitchFamily="34" charset="0"/>
                <a:cs typeface="Arial" panose="020B0604020202020204" pitchFamily="34" charset="0"/>
              </a:rPr>
              <a:t>, Formal qualification for disaster-management practitioners  </a:t>
            </a:r>
          </a:p>
          <a:p>
            <a:pPr marL="0" indent="0">
              <a:buNone/>
            </a:pP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Played key </a:t>
            </a:r>
            <a:r>
              <a:rPr lang="en-US" sz="2000" dirty="0">
                <a:latin typeface="Arial" panose="020B0604020202020204" pitchFamily="34" charset="0"/>
                <a:cs typeface="Arial" panose="020B0604020202020204" pitchFamily="34" charset="0"/>
              </a:rPr>
              <a:t>role in the </a:t>
            </a:r>
            <a:r>
              <a:rPr lang="en-US" sz="2000" dirty="0" smtClean="0">
                <a:latin typeface="Arial" panose="020B0604020202020204" pitchFamily="34" charset="0"/>
                <a:cs typeface="Arial" panose="020B0604020202020204" pitchFamily="34" charset="0"/>
              </a:rPr>
              <a:t>formulation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Disaster Management Act </a:t>
            </a:r>
            <a:r>
              <a:rPr lang="en-US" sz="2000" dirty="0" smtClean="0">
                <a:latin typeface="Arial" panose="020B0604020202020204" pitchFamily="34" charset="0"/>
                <a:cs typeface="Arial" panose="020B0604020202020204" pitchFamily="34" charset="0"/>
              </a:rPr>
              <a:t>– world-class  example of DM legislation</a:t>
            </a:r>
          </a:p>
          <a:p>
            <a:pPr marL="0" indent="0">
              <a:buNone/>
            </a:pP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Compiled </a:t>
            </a:r>
            <a:r>
              <a:rPr lang="en-US" sz="2000" dirty="0">
                <a:latin typeface="Arial" panose="020B0604020202020204" pitchFamily="34" charset="0"/>
                <a:cs typeface="Arial" panose="020B0604020202020204" pitchFamily="34" charset="0"/>
              </a:rPr>
              <a:t>several manuals and guidelines for local government, </a:t>
            </a:r>
            <a:r>
              <a:rPr lang="en-US" sz="2000" dirty="0" smtClean="0">
                <a:latin typeface="Arial" panose="020B0604020202020204" pitchFamily="34" charset="0"/>
                <a:cs typeface="Arial" panose="020B0604020202020204" pitchFamily="34" charset="0"/>
              </a:rPr>
              <a:t>National </a:t>
            </a:r>
            <a:r>
              <a:rPr lang="en-US" sz="2000" dirty="0">
                <a:latin typeface="Arial" panose="020B0604020202020204" pitchFamily="34" charset="0"/>
                <a:cs typeface="Arial" panose="020B0604020202020204" pitchFamily="34" charset="0"/>
              </a:rPr>
              <a:t>Disaster Management </a:t>
            </a:r>
            <a:r>
              <a:rPr lang="en-US" sz="2000" dirty="0" smtClean="0">
                <a:latin typeface="Arial" panose="020B0604020202020204" pitchFamily="34" charset="0"/>
                <a:cs typeface="Arial" panose="020B0604020202020204" pitchFamily="34" charset="0"/>
              </a:rPr>
              <a:t>Centre (NDMC), </a:t>
            </a:r>
            <a:r>
              <a:rPr lang="en-US" sz="2000" dirty="0">
                <a:latin typeface="Arial" panose="020B0604020202020204" pitchFamily="34" charset="0"/>
                <a:cs typeface="Arial" panose="020B0604020202020204" pitchFamily="34" charset="0"/>
              </a:rPr>
              <a:t>as well as Disaster Management </a:t>
            </a:r>
            <a:r>
              <a:rPr lang="en-US" sz="2000" dirty="0" smtClean="0">
                <a:latin typeface="Arial" panose="020B0604020202020204" pitchFamily="34" charset="0"/>
                <a:cs typeface="Arial" panose="020B0604020202020204" pitchFamily="34" charset="0"/>
              </a:rPr>
              <a:t>plans </a:t>
            </a:r>
            <a:r>
              <a:rPr lang="en-US" sz="2000" dirty="0">
                <a:latin typeface="Arial" panose="020B0604020202020204" pitchFamily="34" charset="0"/>
                <a:cs typeface="Arial" panose="020B0604020202020204" pitchFamily="34" charset="0"/>
              </a:rPr>
              <a:t>for </a:t>
            </a:r>
            <a:r>
              <a:rPr lang="en-US" sz="2000" dirty="0" smtClean="0">
                <a:latin typeface="Arial" panose="020B0604020202020204" pitchFamily="34" charset="0"/>
                <a:cs typeface="Arial" panose="020B0604020202020204" pitchFamily="34" charset="0"/>
              </a:rPr>
              <a:t>municipalities</a:t>
            </a:r>
            <a:endParaRPr lang="en-ZA" sz="2000" dirty="0">
              <a:latin typeface="Arial" panose="020B0604020202020204" pitchFamily="34" charset="0"/>
              <a:cs typeface="Arial" panose="020B0604020202020204" pitchFamily="34" charset="0"/>
            </a:endParaRPr>
          </a:p>
        </p:txBody>
      </p:sp>
      <p:pic>
        <p:nvPicPr>
          <p:cNvPr id="3074" name="Picture 2" descr="C:\Documents and Settings\aimee\My Documents\Rowena 2015\Pat Reid Memo Lecture 2015\Lecture\PatReid.JPG"/>
          <p:cNvPicPr>
            <a:picLocks noChangeAspect="1" noChangeArrowheads="1"/>
          </p:cNvPicPr>
          <p:nvPr/>
        </p:nvPicPr>
        <p:blipFill rotWithShape="1">
          <a:blip r:embed="rId3">
            <a:extLst>
              <a:ext uri="{28A0092B-C50C-407E-A947-70E740481C1C}">
                <a14:useLocalDpi xmlns:a14="http://schemas.microsoft.com/office/drawing/2010/main" val="0"/>
              </a:ext>
            </a:extLst>
          </a:blip>
          <a:srcRect t="17124" r="19703" b="22388"/>
          <a:stretch/>
        </p:blipFill>
        <p:spPr bwMode="auto">
          <a:xfrm>
            <a:off x="5629714" y="1996953"/>
            <a:ext cx="3057086" cy="4099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042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533400"/>
            <a:ext cx="8229600" cy="781050"/>
          </a:xfrm>
        </p:spPr>
        <p:txBody>
          <a:bodyPr/>
          <a:lstStyle/>
          <a:p>
            <a:r>
              <a:rPr lang="en-ZA" dirty="0"/>
              <a:t>WEF Global Risk </a:t>
            </a:r>
            <a:r>
              <a:rPr lang="en-ZA" dirty="0" smtClean="0"/>
              <a:t>Impact (Top 5s) </a:t>
            </a:r>
            <a:endParaRPr lang="en-ZA" dirty="0"/>
          </a:p>
        </p:txBody>
      </p:sp>
      <p:pic>
        <p:nvPicPr>
          <p:cNvPr id="8194" name="Picture 2" descr="P:\531 Scientific Community Contribution\531-20 Pat Reid lecture\Important readings\WEF-GRR_T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697" y="1582675"/>
            <a:ext cx="8123704" cy="45759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48200" y="2514600"/>
            <a:ext cx="4038600" cy="685800"/>
          </a:xfrm>
          <a:prstGeom prst="rect">
            <a:avLst/>
          </a:prstGeom>
          <a:noFill/>
          <a:ln>
            <a:solidFill>
              <a:schemeClr val="accent5">
                <a:lumMod val="75000"/>
              </a:schemeClr>
            </a:solidFill>
          </a:ln>
          <a:effectLst>
            <a:outerShdw blurRad="50800" dist="50800" dir="2700000" algn="tl"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rot="5400000">
            <a:off x="6708952" y="3203753"/>
            <a:ext cx="2660296" cy="990601"/>
          </a:xfrm>
          <a:prstGeom prst="rect">
            <a:avLst/>
          </a:prstGeom>
          <a:noFill/>
          <a:ln>
            <a:solidFill>
              <a:schemeClr val="bg1"/>
            </a:solidFill>
          </a:ln>
          <a:effectLst>
            <a:outerShdw blurRad="50800" dist="508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4648200" y="4114800"/>
            <a:ext cx="4038600" cy="685800"/>
          </a:xfrm>
          <a:prstGeom prst="rect">
            <a:avLst/>
          </a:prstGeom>
          <a:noFill/>
          <a:ln>
            <a:solidFill>
              <a:srgbClr val="7030A0"/>
            </a:solidFill>
          </a:ln>
          <a:effectLst>
            <a:outerShdw blurRad="50800" dist="50800" dir="27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2" descr="P:\531 Scientific Community Contribution\531-20 Pat Reid lecture\Important readings\WEF-GRR_bann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76200"/>
            <a:ext cx="1447800" cy="835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475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531 Scientific Community Contribution\531-20 Pat Reid lecture\Important readings\WEF-GRR_ban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78817"/>
            <a:ext cx="1447800" cy="83558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533400" y="228600"/>
            <a:ext cx="3733800" cy="1524000"/>
          </a:xfrm>
        </p:spPr>
        <p:txBody>
          <a:bodyPr/>
          <a:lstStyle/>
          <a:p>
            <a:r>
              <a:rPr lang="en-ZA" dirty="0" smtClean="0"/>
              <a:t> Interconnections Map</a:t>
            </a:r>
            <a:endParaRPr lang="en-ZA"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7696199" cy="5545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0"/>
            <a:ext cx="4691743" cy="6836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3656594"/>
            <a:ext cx="5105400" cy="3108543"/>
          </a:xfrm>
          <a:prstGeom prst="rect">
            <a:avLst/>
          </a:prstGeom>
          <a:solidFill>
            <a:schemeClr val="bg1">
              <a:alpha val="50000"/>
            </a:schemeClr>
          </a:solidFill>
        </p:spPr>
        <p:txBody>
          <a:bodyPr wrap="square" rtlCol="0">
            <a:spAutoFit/>
          </a:bodyPr>
          <a:lstStyle/>
          <a:p>
            <a:r>
              <a:rPr lang="en-ZA" sz="2800" dirty="0" smtClean="0">
                <a:latin typeface="+mj-lt"/>
              </a:rPr>
              <a:t>Recall, however, the words of Boris Johnson, Mayor of London:</a:t>
            </a:r>
          </a:p>
          <a:p>
            <a:endParaRPr lang="en-ZA" sz="2800" dirty="0" smtClean="0">
              <a:latin typeface="+mj-lt"/>
            </a:endParaRPr>
          </a:p>
          <a:p>
            <a:r>
              <a:rPr lang="en-ZA" sz="2800" dirty="0" smtClean="0">
                <a:latin typeface="+mj-lt"/>
              </a:rPr>
              <a:t>“My friends, as I have discovered myself, there are no disasters, only opportunities. And, indeed, opportunities for fresh disasters.”</a:t>
            </a:r>
            <a:endParaRPr lang="en-ZA" sz="2800" dirty="0">
              <a:latin typeface="+mj-lt"/>
            </a:endParaRPr>
          </a:p>
        </p:txBody>
      </p:sp>
    </p:spTree>
    <p:extLst>
      <p:ext uri="{BB962C8B-B14F-4D97-AF65-F5344CB8AC3E}">
        <p14:creationId xmlns:p14="http://schemas.microsoft.com/office/powerpoint/2010/main" val="322321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2895600" cy="1981200"/>
          </a:xfrm>
        </p:spPr>
        <p:txBody>
          <a:bodyPr/>
          <a:lstStyle/>
          <a:p>
            <a:r>
              <a:rPr lang="en-ZA" dirty="0" smtClean="0"/>
              <a:t>WEF </a:t>
            </a:r>
            <a:br>
              <a:rPr lang="en-ZA" dirty="0" smtClean="0"/>
            </a:br>
            <a:r>
              <a:rPr lang="en-ZA" dirty="0" smtClean="0"/>
              <a:t>Global Risks  – Gender bias </a:t>
            </a:r>
            <a:endParaRPr lang="en-Z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9902" y="1"/>
            <a:ext cx="5753212" cy="6868886"/>
          </a:xfrm>
        </p:spPr>
      </p:pic>
      <p:sp>
        <p:nvSpPr>
          <p:cNvPr id="5" name="Rectangle 4"/>
          <p:cNvSpPr/>
          <p:nvPr/>
        </p:nvSpPr>
        <p:spPr>
          <a:xfrm>
            <a:off x="5105400" y="3352800"/>
            <a:ext cx="457200" cy="914400"/>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5867400" y="2895600"/>
            <a:ext cx="457200" cy="1447800"/>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C000"/>
              </a:solidFill>
            </a:endParaRPr>
          </a:p>
        </p:txBody>
      </p:sp>
      <p:sp>
        <p:nvSpPr>
          <p:cNvPr id="7" name="Rectangle 6"/>
          <p:cNvSpPr/>
          <p:nvPr/>
        </p:nvSpPr>
        <p:spPr>
          <a:xfrm>
            <a:off x="4572000" y="2971800"/>
            <a:ext cx="533400" cy="457200"/>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C000"/>
              </a:solidFill>
            </a:endParaRPr>
          </a:p>
        </p:txBody>
      </p:sp>
      <p:sp>
        <p:nvSpPr>
          <p:cNvPr id="8" name="Rectangle 7"/>
          <p:cNvSpPr/>
          <p:nvPr/>
        </p:nvSpPr>
        <p:spPr>
          <a:xfrm>
            <a:off x="6629400" y="609600"/>
            <a:ext cx="762000" cy="1752600"/>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C000"/>
              </a:solidFill>
            </a:endParaRPr>
          </a:p>
        </p:txBody>
      </p:sp>
      <p:sp>
        <p:nvSpPr>
          <p:cNvPr id="9" name="Rectangle 8"/>
          <p:cNvSpPr/>
          <p:nvPr/>
        </p:nvSpPr>
        <p:spPr>
          <a:xfrm>
            <a:off x="7086600" y="914400"/>
            <a:ext cx="381000" cy="1219200"/>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C000"/>
              </a:solidFill>
            </a:endParaRPr>
          </a:p>
        </p:txBody>
      </p:sp>
      <p:sp>
        <p:nvSpPr>
          <p:cNvPr id="10" name="Rectangle 9"/>
          <p:cNvSpPr/>
          <p:nvPr/>
        </p:nvSpPr>
        <p:spPr>
          <a:xfrm>
            <a:off x="5105400" y="1981200"/>
            <a:ext cx="457200" cy="381000"/>
          </a:xfrm>
          <a:prstGeom prst="rect">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C000"/>
              </a:solidFill>
            </a:endParaRPr>
          </a:p>
        </p:txBody>
      </p:sp>
      <p:sp>
        <p:nvSpPr>
          <p:cNvPr id="11" name="Rectangle 10"/>
          <p:cNvSpPr/>
          <p:nvPr/>
        </p:nvSpPr>
        <p:spPr>
          <a:xfrm>
            <a:off x="5943600" y="2286000"/>
            <a:ext cx="609600" cy="9144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C000"/>
              </a:solidFill>
            </a:endParaRPr>
          </a:p>
        </p:txBody>
      </p:sp>
      <p:sp>
        <p:nvSpPr>
          <p:cNvPr id="12" name="Rectangle 11"/>
          <p:cNvSpPr/>
          <p:nvPr/>
        </p:nvSpPr>
        <p:spPr>
          <a:xfrm>
            <a:off x="6553200" y="3352800"/>
            <a:ext cx="381000" cy="12954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C000"/>
              </a:solidFill>
            </a:endParaRPr>
          </a:p>
        </p:txBody>
      </p:sp>
      <p:sp>
        <p:nvSpPr>
          <p:cNvPr id="13" name="Rectangle 12"/>
          <p:cNvSpPr/>
          <p:nvPr/>
        </p:nvSpPr>
        <p:spPr>
          <a:xfrm>
            <a:off x="7848600" y="1600200"/>
            <a:ext cx="304800" cy="11430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C000"/>
              </a:solidFill>
            </a:endParaRPr>
          </a:p>
        </p:txBody>
      </p:sp>
    </p:spTree>
    <p:extLst>
      <p:ext uri="{BB962C8B-B14F-4D97-AF65-F5344CB8AC3E}">
        <p14:creationId xmlns:p14="http://schemas.microsoft.com/office/powerpoint/2010/main" val="1377920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2743200" cy="1962150"/>
          </a:xfrm>
        </p:spPr>
        <p:txBody>
          <a:bodyPr/>
          <a:lstStyle/>
          <a:p>
            <a:r>
              <a:rPr lang="en-ZA" dirty="0"/>
              <a:t>WEF </a:t>
            </a:r>
            <a:br>
              <a:rPr lang="en-ZA" dirty="0"/>
            </a:br>
            <a:r>
              <a:rPr lang="en-ZA" dirty="0"/>
              <a:t>Global Risks – </a:t>
            </a:r>
            <a:r>
              <a:rPr lang="en-ZA" dirty="0" smtClean="0"/>
              <a:t>Age </a:t>
            </a:r>
            <a:r>
              <a:rPr lang="en-ZA" dirty="0"/>
              <a:t>bias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27330" y="0"/>
            <a:ext cx="5638441" cy="6770914"/>
          </a:xfrm>
        </p:spPr>
      </p:pic>
      <p:sp>
        <p:nvSpPr>
          <p:cNvPr id="5" name="Rectangle 4"/>
          <p:cNvSpPr/>
          <p:nvPr/>
        </p:nvSpPr>
        <p:spPr>
          <a:xfrm>
            <a:off x="4876800" y="3505200"/>
            <a:ext cx="609600" cy="381000"/>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5943600" y="3124200"/>
            <a:ext cx="304800" cy="838200"/>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C000"/>
              </a:solidFill>
            </a:endParaRPr>
          </a:p>
        </p:txBody>
      </p:sp>
      <p:sp>
        <p:nvSpPr>
          <p:cNvPr id="7" name="Rectangle 6"/>
          <p:cNvSpPr/>
          <p:nvPr/>
        </p:nvSpPr>
        <p:spPr>
          <a:xfrm>
            <a:off x="4724400" y="2590800"/>
            <a:ext cx="381000" cy="685800"/>
          </a:xfrm>
          <a:prstGeom prst="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C000"/>
              </a:solidFill>
            </a:endParaRPr>
          </a:p>
        </p:txBody>
      </p:sp>
      <p:sp>
        <p:nvSpPr>
          <p:cNvPr id="8" name="Rectangle 7"/>
          <p:cNvSpPr/>
          <p:nvPr/>
        </p:nvSpPr>
        <p:spPr>
          <a:xfrm>
            <a:off x="6781800" y="762000"/>
            <a:ext cx="304800" cy="1219200"/>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C000"/>
              </a:solidFill>
            </a:endParaRPr>
          </a:p>
        </p:txBody>
      </p:sp>
      <p:sp>
        <p:nvSpPr>
          <p:cNvPr id="9" name="Rectangle 8"/>
          <p:cNvSpPr/>
          <p:nvPr/>
        </p:nvSpPr>
        <p:spPr>
          <a:xfrm>
            <a:off x="6705600" y="1295400"/>
            <a:ext cx="685800" cy="457200"/>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C000"/>
              </a:solidFill>
            </a:endParaRPr>
          </a:p>
        </p:txBody>
      </p:sp>
      <p:sp>
        <p:nvSpPr>
          <p:cNvPr id="10" name="Rectangle 9"/>
          <p:cNvSpPr/>
          <p:nvPr/>
        </p:nvSpPr>
        <p:spPr>
          <a:xfrm>
            <a:off x="4724400" y="1828800"/>
            <a:ext cx="838200" cy="381000"/>
          </a:xfrm>
          <a:prstGeom prst="rect">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C000"/>
              </a:solidFill>
            </a:endParaRPr>
          </a:p>
        </p:txBody>
      </p:sp>
      <p:sp>
        <p:nvSpPr>
          <p:cNvPr id="11" name="Rectangle 10"/>
          <p:cNvSpPr/>
          <p:nvPr/>
        </p:nvSpPr>
        <p:spPr>
          <a:xfrm>
            <a:off x="6096000" y="1828800"/>
            <a:ext cx="304800" cy="12192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C000"/>
              </a:solidFill>
            </a:endParaRPr>
          </a:p>
        </p:txBody>
      </p:sp>
      <p:sp>
        <p:nvSpPr>
          <p:cNvPr id="12" name="Rectangle 11"/>
          <p:cNvSpPr/>
          <p:nvPr/>
        </p:nvSpPr>
        <p:spPr>
          <a:xfrm>
            <a:off x="6400800" y="3374571"/>
            <a:ext cx="533400" cy="8382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C000"/>
              </a:solidFill>
            </a:endParaRPr>
          </a:p>
        </p:txBody>
      </p:sp>
      <p:sp>
        <p:nvSpPr>
          <p:cNvPr id="13" name="Rectangle 12"/>
          <p:cNvSpPr/>
          <p:nvPr/>
        </p:nvSpPr>
        <p:spPr>
          <a:xfrm>
            <a:off x="7772400" y="1828800"/>
            <a:ext cx="304800" cy="6096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FFC000"/>
              </a:solidFill>
            </a:endParaRPr>
          </a:p>
        </p:txBody>
      </p:sp>
    </p:spTree>
    <p:extLst>
      <p:ext uri="{BB962C8B-B14F-4D97-AF65-F5344CB8AC3E}">
        <p14:creationId xmlns:p14="http://schemas.microsoft.com/office/powerpoint/2010/main" val="1083813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531 Scientific Community Contribution\531-20 Pat Reid lecture\Important readings\WEF-GRR_1-5-emerging tre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6511"/>
            <a:ext cx="6869272" cy="487428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533400" y="590550"/>
            <a:ext cx="8077200" cy="781050"/>
          </a:xfrm>
        </p:spPr>
        <p:txBody>
          <a:bodyPr/>
          <a:lstStyle/>
          <a:p>
            <a:r>
              <a:rPr lang="en-ZA" dirty="0" smtClean="0"/>
              <a:t>Global Risks and Emerging Trends </a:t>
            </a:r>
            <a:endParaRPr lang="en-ZA" dirty="0"/>
          </a:p>
        </p:txBody>
      </p:sp>
      <p:pic>
        <p:nvPicPr>
          <p:cNvPr id="4" name="Picture 2" descr="P:\531 Scientific Community Contribution\531-20 Pat Reid lecture\Important readings\WEF-GRR_ban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76200"/>
            <a:ext cx="1447800" cy="8355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09800" y="3352800"/>
            <a:ext cx="2667000" cy="381000"/>
          </a:xfrm>
          <a:prstGeom prst="rect">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Box 2"/>
          <p:cNvSpPr txBox="1"/>
          <p:nvPr/>
        </p:nvSpPr>
        <p:spPr>
          <a:xfrm>
            <a:off x="6019800" y="1472624"/>
            <a:ext cx="2874890" cy="584775"/>
          </a:xfrm>
          <a:prstGeom prst="rect">
            <a:avLst/>
          </a:prstGeom>
          <a:noFill/>
        </p:spPr>
        <p:txBody>
          <a:bodyPr wrap="none" rtlCol="0">
            <a:spAutoFit/>
          </a:bodyPr>
          <a:lstStyle/>
          <a:p>
            <a:r>
              <a:rPr lang="en-ZA" sz="3200" dirty="0" smtClean="0">
                <a:solidFill>
                  <a:srgbClr val="0711CF"/>
                </a:solidFill>
                <a:latin typeface="+mj-lt"/>
              </a:rPr>
              <a:t>Energy shortage</a:t>
            </a:r>
            <a:endParaRPr lang="en-ZA" sz="3200" dirty="0">
              <a:solidFill>
                <a:srgbClr val="0711CF"/>
              </a:solidFill>
              <a:latin typeface="+mj-lt"/>
            </a:endParaRPr>
          </a:p>
        </p:txBody>
      </p:sp>
      <p:sp>
        <p:nvSpPr>
          <p:cNvPr id="6" name="Oval 5"/>
          <p:cNvSpPr/>
          <p:nvPr/>
        </p:nvSpPr>
        <p:spPr>
          <a:xfrm>
            <a:off x="3810000" y="3124200"/>
            <a:ext cx="990600" cy="228600"/>
          </a:xfrm>
          <a:prstGeom prst="ellipse">
            <a:avLst/>
          </a:prstGeom>
          <a:noFill/>
          <a:ln>
            <a:solidFill>
              <a:srgbClr val="0711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Oval 6"/>
          <p:cNvSpPr/>
          <p:nvPr/>
        </p:nvSpPr>
        <p:spPr>
          <a:xfrm>
            <a:off x="5867400" y="1371600"/>
            <a:ext cx="3027290" cy="838200"/>
          </a:xfrm>
          <a:prstGeom prst="ellipse">
            <a:avLst/>
          </a:prstGeom>
          <a:noFill/>
          <a:ln w="41275">
            <a:solidFill>
              <a:srgbClr val="0711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9" name="Straight Arrow Connector 8"/>
          <p:cNvCxnSpPr/>
          <p:nvPr/>
        </p:nvCxnSpPr>
        <p:spPr>
          <a:xfrm flipH="1">
            <a:off x="4767943" y="2057398"/>
            <a:ext cx="1371600" cy="1066801"/>
          </a:xfrm>
          <a:prstGeom prst="straightConnector1">
            <a:avLst/>
          </a:prstGeom>
          <a:ln w="47625">
            <a:solidFill>
              <a:srgbClr val="0711CF"/>
            </a:solidFill>
            <a:tailEnd type="arrow"/>
          </a:ln>
          <a:effectLst>
            <a:outerShdw blurRad="76200" dist="50800" dir="2700000" sx="1000" sy="1000" algn="ctr"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56582" y="2133600"/>
            <a:ext cx="2711218" cy="646331"/>
          </a:xfrm>
          <a:prstGeom prst="rect">
            <a:avLst/>
          </a:prstGeom>
          <a:noFill/>
        </p:spPr>
        <p:txBody>
          <a:bodyPr wrap="square" rtlCol="0">
            <a:spAutoFit/>
          </a:bodyPr>
          <a:lstStyle/>
          <a:p>
            <a:r>
              <a:rPr lang="en-ZA" dirty="0" smtClean="0">
                <a:solidFill>
                  <a:srgbClr val="FFC000"/>
                </a:solidFill>
                <a:effectLst>
                  <a:outerShdw blurRad="38100" dist="38100" dir="2700000" algn="tl">
                    <a:srgbClr val="000000">
                      <a:alpha val="43137"/>
                    </a:srgbClr>
                  </a:outerShdw>
                </a:effectLst>
                <a:latin typeface="+mj-lt"/>
              </a:rPr>
              <a:t>probably more important than currently perceived</a:t>
            </a:r>
            <a:endParaRPr lang="en-ZA" dirty="0">
              <a:solidFill>
                <a:srgbClr val="FFC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2753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par>
                          <p:cTn id="19" fill="hold">
                            <p:stCondLst>
                              <p:cond delay="500"/>
                            </p:stCondLst>
                            <p:childTnLst>
                              <p:par>
                                <p:cTn id="20" presetID="22" presetClass="entr" presetSubtype="4" fill="hold" grpId="0" nodeType="afterEffect">
                                  <p:stCondLst>
                                    <p:cond delay="1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4" fill="hold" grpId="0" nodeType="withEffect">
                                  <p:stCondLst>
                                    <p:cond delay="1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229600" cy="990600"/>
          </a:xfrm>
        </p:spPr>
        <p:txBody>
          <a:bodyPr/>
          <a:lstStyle/>
          <a:p>
            <a:r>
              <a:rPr lang="en-ZA" dirty="0" smtClean="0"/>
              <a:t>Outline</a:t>
            </a:r>
            <a:endParaRPr lang="en-ZA" dirty="0"/>
          </a:p>
        </p:txBody>
      </p:sp>
      <p:sp>
        <p:nvSpPr>
          <p:cNvPr id="3" name="Content Placeholder 2"/>
          <p:cNvSpPr>
            <a:spLocks noGrp="1"/>
          </p:cNvSpPr>
          <p:nvPr>
            <p:ph idx="1"/>
          </p:nvPr>
        </p:nvSpPr>
        <p:spPr>
          <a:xfrm>
            <a:off x="457200" y="1676400"/>
            <a:ext cx="8229600" cy="4389437"/>
          </a:xfrm>
        </p:spPr>
        <p:txBody>
          <a:bodyPr/>
          <a:lstStyle/>
          <a:p>
            <a:r>
              <a:rPr lang="en-ZA" sz="3200" dirty="0" smtClean="0"/>
              <a:t>DRR road from Yokohama to Sendai</a:t>
            </a:r>
          </a:p>
          <a:p>
            <a:r>
              <a:rPr lang="en-ZA" sz="3200" dirty="0" smtClean="0"/>
              <a:t>Perspective on the </a:t>
            </a:r>
            <a:r>
              <a:rPr lang="en-ZA" sz="3200" dirty="0" err="1" smtClean="0"/>
              <a:t>Sasakawa</a:t>
            </a:r>
            <a:r>
              <a:rPr lang="en-ZA" sz="3200" dirty="0" smtClean="0"/>
              <a:t> Prize for DRR</a:t>
            </a:r>
          </a:p>
          <a:p>
            <a:r>
              <a:rPr lang="en-ZA" sz="3200" dirty="0" smtClean="0"/>
              <a:t>Perceptions on Global Risk: view from Davos (WEF)</a:t>
            </a:r>
          </a:p>
          <a:p>
            <a:r>
              <a:rPr lang="en-ZA" sz="3200" dirty="0" smtClean="0"/>
              <a:t>UNEP Global Environmental Alert Service (GEAS) viewpoint</a:t>
            </a:r>
          </a:p>
          <a:p>
            <a:r>
              <a:rPr lang="en-ZA" sz="3200" dirty="0" smtClean="0"/>
              <a:t>Resilience and Sustainability challenges</a:t>
            </a:r>
          </a:p>
          <a:p>
            <a:endParaRPr lang="en-ZA" sz="3200" dirty="0" smtClean="0"/>
          </a:p>
          <a:p>
            <a:endParaRPr lang="en-ZA" sz="3200" dirty="0" smtClean="0"/>
          </a:p>
          <a:p>
            <a:endParaRPr lang="en-ZA" dirty="0" smtClean="0"/>
          </a:p>
          <a:p>
            <a:endParaRPr lang="en-ZA" dirty="0" smtClean="0"/>
          </a:p>
          <a:p>
            <a:endParaRPr lang="en-ZA" dirty="0"/>
          </a:p>
        </p:txBody>
      </p:sp>
      <p:sp>
        <p:nvSpPr>
          <p:cNvPr id="4" name="Rectangle 3"/>
          <p:cNvSpPr/>
          <p:nvPr/>
        </p:nvSpPr>
        <p:spPr>
          <a:xfrm>
            <a:off x="381000" y="5562600"/>
            <a:ext cx="8229600" cy="609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p:cNvSpPr/>
          <p:nvPr/>
        </p:nvSpPr>
        <p:spPr>
          <a:xfrm>
            <a:off x="228600" y="1447800"/>
            <a:ext cx="8229600" cy="2895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55139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23555"/>
            <a:ext cx="7587343" cy="5334446"/>
          </a:xfrm>
          <a:prstGeom prst="rect">
            <a:avLst/>
          </a:prstGeom>
        </p:spPr>
      </p:pic>
      <p:sp>
        <p:nvSpPr>
          <p:cNvPr id="2" name="Title 1"/>
          <p:cNvSpPr>
            <a:spLocks noGrp="1"/>
          </p:cNvSpPr>
          <p:nvPr>
            <p:ph type="title"/>
          </p:nvPr>
        </p:nvSpPr>
        <p:spPr>
          <a:xfrm>
            <a:off x="457200" y="533400"/>
            <a:ext cx="8229600" cy="895350"/>
          </a:xfrm>
        </p:spPr>
        <p:txBody>
          <a:bodyPr/>
          <a:lstStyle/>
          <a:p>
            <a:r>
              <a:rPr lang="en-ZA" dirty="0" smtClean="0"/>
              <a:t>Long-term perspective on vulnerability</a:t>
            </a:r>
            <a:endParaRPr lang="en-ZA"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37" y="2895600"/>
            <a:ext cx="9115063" cy="3200400"/>
          </a:xfrm>
          <a:ln>
            <a:solidFill>
              <a:schemeClr val="tx1"/>
            </a:solidFill>
          </a:ln>
        </p:spPr>
      </p:pic>
    </p:spTree>
    <p:extLst>
      <p:ext uri="{BB962C8B-B14F-4D97-AF65-F5344CB8AC3E}">
        <p14:creationId xmlns:p14="http://schemas.microsoft.com/office/powerpoint/2010/main" val="320088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219200"/>
          </a:xfrm>
        </p:spPr>
        <p:txBody>
          <a:bodyPr/>
          <a:lstStyle/>
          <a:p>
            <a:r>
              <a:rPr lang="en-ZA" dirty="0" smtClean="0"/>
              <a:t>UNEP-GEAS perspective on growth: dependence on fossil-fuel gift?</a:t>
            </a:r>
            <a:endParaRPr lang="en-ZA"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019333"/>
            <a:ext cx="9144000" cy="4838667"/>
          </a:xfrm>
        </p:spPr>
      </p:pic>
    </p:spTree>
    <p:extLst>
      <p:ext uri="{BB962C8B-B14F-4D97-AF65-F5344CB8AC3E}">
        <p14:creationId xmlns:p14="http://schemas.microsoft.com/office/powerpoint/2010/main" val="3126967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04850"/>
            <a:ext cx="4953000" cy="1200150"/>
          </a:xfrm>
        </p:spPr>
        <p:txBody>
          <a:bodyPr/>
          <a:lstStyle/>
          <a:p>
            <a:r>
              <a:rPr lang="en-ZA" dirty="0" smtClean="0"/>
              <a:t>Planetary boundaries framework</a:t>
            </a:r>
            <a:endParaRPr lang="en-Z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2073092"/>
            <a:ext cx="4932469" cy="4678546"/>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7672" y="32657"/>
            <a:ext cx="2446327" cy="1719943"/>
          </a:xfrm>
          <a:prstGeom prst="rect">
            <a:avLst/>
          </a:prstGeom>
        </p:spPr>
      </p:pic>
      <p:sp>
        <p:nvSpPr>
          <p:cNvPr id="5" name="TextBox 4"/>
          <p:cNvSpPr txBox="1"/>
          <p:nvPr/>
        </p:nvSpPr>
        <p:spPr>
          <a:xfrm>
            <a:off x="228600" y="2057400"/>
            <a:ext cx="3886200" cy="3970318"/>
          </a:xfrm>
          <a:prstGeom prst="rect">
            <a:avLst/>
          </a:prstGeom>
          <a:noFill/>
        </p:spPr>
        <p:txBody>
          <a:bodyPr wrap="square" rtlCol="0">
            <a:spAutoFit/>
          </a:bodyPr>
          <a:lstStyle/>
          <a:p>
            <a:r>
              <a:rPr lang="en-US" sz="2800" dirty="0">
                <a:latin typeface="+mj-lt"/>
              </a:rPr>
              <a:t>seeks to define safe limits for human impact on key Earth System processes that will keep us from crossing the thresholds of tipping points and to help us maintain the overall resilience of the Earth System</a:t>
            </a:r>
            <a:endParaRPr lang="en-ZA" sz="2800" dirty="0">
              <a:latin typeface="+mj-lt"/>
            </a:endParaRPr>
          </a:p>
        </p:txBody>
      </p:sp>
    </p:spTree>
    <p:extLst>
      <p:ext uri="{BB962C8B-B14F-4D97-AF65-F5344CB8AC3E}">
        <p14:creationId xmlns:p14="http://schemas.microsoft.com/office/powerpoint/2010/main" val="1217549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ZA" dirty="0" smtClean="0"/>
              <a:t>Ecological footprint</a:t>
            </a:r>
            <a:endParaRPr lang="en-Z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586155"/>
            <a:ext cx="8902577" cy="527184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32657"/>
            <a:ext cx="2438400" cy="1714370"/>
          </a:xfrm>
          <a:prstGeom prst="rect">
            <a:avLst/>
          </a:prstGeom>
        </p:spPr>
      </p:pic>
      <p:sp>
        <p:nvSpPr>
          <p:cNvPr id="3" name="TextBox 2"/>
          <p:cNvSpPr txBox="1"/>
          <p:nvPr/>
        </p:nvSpPr>
        <p:spPr>
          <a:xfrm>
            <a:off x="3276600" y="4538008"/>
            <a:ext cx="5562600" cy="1938992"/>
          </a:xfrm>
          <a:prstGeom prst="rect">
            <a:avLst/>
          </a:prstGeom>
          <a:solidFill>
            <a:schemeClr val="bg1">
              <a:alpha val="50000"/>
            </a:schemeClr>
          </a:solidFill>
        </p:spPr>
        <p:txBody>
          <a:bodyPr wrap="square" rtlCol="0">
            <a:spAutoFit/>
          </a:bodyPr>
          <a:lstStyle/>
          <a:p>
            <a:r>
              <a:rPr lang="en-US" sz="2400" dirty="0" smtClean="0">
                <a:latin typeface="+mj-lt"/>
              </a:rPr>
              <a:t>a </a:t>
            </a:r>
            <a:r>
              <a:rPr lang="en-US" sz="2400" dirty="0">
                <a:latin typeface="+mj-lt"/>
              </a:rPr>
              <a:t>measure of human impact on the </a:t>
            </a:r>
            <a:r>
              <a:rPr lang="en-US" sz="2400" dirty="0" smtClean="0">
                <a:latin typeface="+mj-lt"/>
              </a:rPr>
              <a:t>planet ...  </a:t>
            </a:r>
            <a:r>
              <a:rPr lang="en-US" sz="2400" dirty="0">
                <a:latin typeface="+mj-lt"/>
              </a:rPr>
              <a:t>expressed as a budget where resources consumed and waste generated are balanced against nature’s capacity to generate new resources and absorb </a:t>
            </a:r>
            <a:r>
              <a:rPr lang="en-US" sz="2400" dirty="0" smtClean="0">
                <a:latin typeface="+mj-lt"/>
              </a:rPr>
              <a:t>waste</a:t>
            </a:r>
            <a:endParaRPr lang="en-ZA" sz="2400" dirty="0">
              <a:latin typeface="+mj-lt"/>
            </a:endParaRPr>
          </a:p>
        </p:txBody>
      </p:sp>
    </p:spTree>
    <p:extLst>
      <p:ext uri="{BB962C8B-B14F-4D97-AF65-F5344CB8AC3E}">
        <p14:creationId xmlns:p14="http://schemas.microsoft.com/office/powerpoint/2010/main" val="2029235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229600" cy="990600"/>
          </a:xfrm>
        </p:spPr>
        <p:txBody>
          <a:bodyPr/>
          <a:lstStyle/>
          <a:p>
            <a:r>
              <a:rPr lang="en-ZA" dirty="0" smtClean="0"/>
              <a:t>Outline</a:t>
            </a:r>
            <a:endParaRPr lang="en-ZA" dirty="0"/>
          </a:p>
        </p:txBody>
      </p:sp>
      <p:sp>
        <p:nvSpPr>
          <p:cNvPr id="3" name="Content Placeholder 2"/>
          <p:cNvSpPr>
            <a:spLocks noGrp="1"/>
          </p:cNvSpPr>
          <p:nvPr>
            <p:ph idx="1"/>
          </p:nvPr>
        </p:nvSpPr>
        <p:spPr>
          <a:xfrm>
            <a:off x="457200" y="1676400"/>
            <a:ext cx="8229600" cy="4389437"/>
          </a:xfrm>
        </p:spPr>
        <p:txBody>
          <a:bodyPr/>
          <a:lstStyle/>
          <a:p>
            <a:r>
              <a:rPr lang="en-ZA" sz="3200" dirty="0" smtClean="0"/>
              <a:t>DRR road from Yokohama to Sendai</a:t>
            </a:r>
          </a:p>
          <a:p>
            <a:r>
              <a:rPr lang="en-ZA" sz="3200" dirty="0" smtClean="0"/>
              <a:t>Perspective on the </a:t>
            </a:r>
            <a:r>
              <a:rPr lang="en-ZA" sz="3200" dirty="0" err="1" smtClean="0"/>
              <a:t>Sasakawa</a:t>
            </a:r>
            <a:r>
              <a:rPr lang="en-ZA" sz="3200" dirty="0" smtClean="0"/>
              <a:t> Prize for DRR</a:t>
            </a:r>
          </a:p>
          <a:p>
            <a:r>
              <a:rPr lang="en-ZA" sz="3200" dirty="0" smtClean="0"/>
              <a:t>Perceptions on Global Risk: view from Davos (WEF)</a:t>
            </a:r>
          </a:p>
          <a:p>
            <a:r>
              <a:rPr lang="en-ZA" sz="3200" dirty="0" smtClean="0"/>
              <a:t>UNEP Global Environmental Alert Service (GEAS) viewpoint</a:t>
            </a:r>
          </a:p>
          <a:p>
            <a:r>
              <a:rPr lang="en-ZA" sz="3200" dirty="0" smtClean="0"/>
              <a:t>Resilience and Sustainability challenges</a:t>
            </a:r>
          </a:p>
          <a:p>
            <a:endParaRPr lang="en-ZA" sz="3200" dirty="0" smtClean="0"/>
          </a:p>
          <a:p>
            <a:endParaRPr lang="en-ZA" sz="3200" dirty="0" smtClean="0"/>
          </a:p>
          <a:p>
            <a:endParaRPr lang="en-ZA" dirty="0" smtClean="0"/>
          </a:p>
          <a:p>
            <a:endParaRPr lang="en-ZA" dirty="0" smtClean="0"/>
          </a:p>
          <a:p>
            <a:endParaRPr lang="en-ZA" dirty="0"/>
          </a:p>
        </p:txBody>
      </p:sp>
      <p:sp>
        <p:nvSpPr>
          <p:cNvPr id="4" name="Rectangle 3"/>
          <p:cNvSpPr/>
          <p:nvPr/>
        </p:nvSpPr>
        <p:spPr>
          <a:xfrm>
            <a:off x="381000" y="2286000"/>
            <a:ext cx="8229600" cy="3886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46738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66800" y="304800"/>
            <a:ext cx="6781800" cy="1066800"/>
          </a:xfrm>
        </p:spPr>
        <p:txBody>
          <a:bodyPr/>
          <a:lstStyle/>
          <a:p>
            <a:pPr>
              <a:defRPr/>
            </a:pPr>
            <a:r>
              <a:rPr lang="en-US" altLang="en-US" dirty="0"/>
              <a:t>Five factors in societal collapse</a:t>
            </a:r>
            <a:endParaRPr lang="en-GB" altLang="en-US" dirty="0"/>
          </a:p>
        </p:txBody>
      </p:sp>
      <p:sp>
        <p:nvSpPr>
          <p:cNvPr id="15363" name="Text Box 3"/>
          <p:cNvSpPr txBox="1">
            <a:spLocks noChangeArrowheads="1"/>
          </p:cNvSpPr>
          <p:nvPr/>
        </p:nvSpPr>
        <p:spPr bwMode="auto">
          <a:xfrm>
            <a:off x="304800" y="1772686"/>
            <a:ext cx="8839200" cy="485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457200" indent="-457200" eaLnBrk="0" hangingPunct="0">
              <a:defRPr sz="3600">
                <a:solidFill>
                  <a:schemeClr val="tx1"/>
                </a:solidFill>
                <a:latin typeface="Times New Roman" pitchFamily="18" charset="0"/>
              </a:defRPr>
            </a:lvl1pPr>
            <a:lvl2pPr marL="914400" indent="-457200" eaLnBrk="0" hangingPunct="0">
              <a:defRPr sz="3600">
                <a:solidFill>
                  <a:schemeClr val="tx1"/>
                </a:solidFill>
                <a:latin typeface="Times New Roman" pitchFamily="18" charset="0"/>
              </a:defRPr>
            </a:lvl2pPr>
            <a:lvl3pPr marL="1371600" indent="-457200" eaLnBrk="0" hangingPunct="0">
              <a:defRPr sz="3600">
                <a:solidFill>
                  <a:schemeClr val="tx1"/>
                </a:solidFill>
                <a:latin typeface="Times New Roman" pitchFamily="18" charset="0"/>
              </a:defRPr>
            </a:lvl3pPr>
            <a:lvl4pPr marL="1828800" indent="-457200" eaLnBrk="0" hangingPunct="0">
              <a:defRPr sz="3600">
                <a:solidFill>
                  <a:schemeClr val="tx1"/>
                </a:solidFill>
                <a:latin typeface="Times New Roman" pitchFamily="18" charset="0"/>
              </a:defRPr>
            </a:lvl4pPr>
            <a:lvl5pPr marL="2286000" indent="-457200" eaLnBrk="0" hangingPunct="0">
              <a:defRPr sz="3600">
                <a:solidFill>
                  <a:schemeClr val="tx1"/>
                </a:solidFill>
                <a:latin typeface="Times New Roman" pitchFamily="18" charset="0"/>
              </a:defRPr>
            </a:lvl5pPr>
            <a:lvl6pPr marL="2743200" indent="-457200" eaLnBrk="0" fontAlgn="base" hangingPunct="0">
              <a:spcBef>
                <a:spcPct val="0"/>
              </a:spcBef>
              <a:spcAft>
                <a:spcPct val="0"/>
              </a:spcAft>
              <a:defRPr sz="3600">
                <a:solidFill>
                  <a:schemeClr val="tx1"/>
                </a:solidFill>
                <a:latin typeface="Times New Roman" pitchFamily="18" charset="0"/>
              </a:defRPr>
            </a:lvl6pPr>
            <a:lvl7pPr marL="3200400" indent="-457200" eaLnBrk="0" fontAlgn="base" hangingPunct="0">
              <a:spcBef>
                <a:spcPct val="0"/>
              </a:spcBef>
              <a:spcAft>
                <a:spcPct val="0"/>
              </a:spcAft>
              <a:defRPr sz="3600">
                <a:solidFill>
                  <a:schemeClr val="tx1"/>
                </a:solidFill>
                <a:latin typeface="Times New Roman" pitchFamily="18" charset="0"/>
              </a:defRPr>
            </a:lvl7pPr>
            <a:lvl8pPr marL="3657600" indent="-457200" eaLnBrk="0" fontAlgn="base" hangingPunct="0">
              <a:spcBef>
                <a:spcPct val="0"/>
              </a:spcBef>
              <a:spcAft>
                <a:spcPct val="0"/>
              </a:spcAft>
              <a:defRPr sz="3600">
                <a:solidFill>
                  <a:schemeClr val="tx1"/>
                </a:solidFill>
                <a:latin typeface="Times New Roman" pitchFamily="18" charset="0"/>
              </a:defRPr>
            </a:lvl8pPr>
            <a:lvl9pPr marL="4114800" indent="-457200" eaLnBrk="0" fontAlgn="base" hangingPunct="0">
              <a:spcBef>
                <a:spcPct val="0"/>
              </a:spcBef>
              <a:spcAft>
                <a:spcPct val="0"/>
              </a:spcAft>
              <a:defRPr sz="3600">
                <a:solidFill>
                  <a:schemeClr val="tx1"/>
                </a:solidFill>
                <a:latin typeface="Times New Roman" pitchFamily="18" charset="0"/>
              </a:defRPr>
            </a:lvl9pPr>
          </a:lstStyle>
          <a:p>
            <a:pPr eaLnBrk="1" hangingPunct="1">
              <a:spcBef>
                <a:spcPct val="20000"/>
              </a:spcBef>
              <a:buClr>
                <a:schemeClr val="tx1"/>
              </a:buClr>
              <a:buFont typeface="Wingdings" pitchFamily="2" charset="2"/>
              <a:buAutoNum type="arabicPeriod"/>
            </a:pPr>
            <a:r>
              <a:rPr lang="en-US" altLang="en-US" sz="2400" dirty="0">
                <a:effectLst/>
                <a:latin typeface="Tahoma" pitchFamily="34" charset="0"/>
              </a:rPr>
              <a:t>Environmental damage – outstripping of natural resources</a:t>
            </a:r>
          </a:p>
          <a:p>
            <a:pPr eaLnBrk="1" hangingPunct="1">
              <a:spcBef>
                <a:spcPct val="20000"/>
              </a:spcBef>
              <a:buClr>
                <a:schemeClr val="tx1"/>
              </a:buClr>
              <a:buFont typeface="Wingdings" pitchFamily="2" charset="2"/>
              <a:buAutoNum type="arabicPeriod"/>
            </a:pPr>
            <a:r>
              <a:rPr lang="en-US" altLang="en-US" sz="2400" dirty="0">
                <a:effectLst/>
                <a:latin typeface="Tahoma" pitchFamily="34" charset="0"/>
              </a:rPr>
              <a:t>Climatic change – failure to adapt or manage impacts</a:t>
            </a:r>
          </a:p>
          <a:p>
            <a:pPr eaLnBrk="1" hangingPunct="1">
              <a:spcBef>
                <a:spcPct val="20000"/>
              </a:spcBef>
              <a:buClr>
                <a:schemeClr val="tx1"/>
              </a:buClr>
              <a:buFont typeface="Wingdings" pitchFamily="2" charset="2"/>
              <a:buAutoNum type="arabicPeriod"/>
            </a:pPr>
            <a:r>
              <a:rPr lang="en-US" altLang="en-US" sz="2400" dirty="0">
                <a:effectLst/>
                <a:latin typeface="Tahoma" pitchFamily="34" charset="0"/>
              </a:rPr>
              <a:t>Hostile </a:t>
            </a:r>
            <a:r>
              <a:rPr lang="en-US" altLang="en-US" sz="2400" dirty="0" err="1">
                <a:effectLst/>
                <a:latin typeface="Tahoma" pitchFamily="34" charset="0"/>
              </a:rPr>
              <a:t>neighbours</a:t>
            </a:r>
            <a:r>
              <a:rPr lang="en-US" altLang="en-US" sz="2400" dirty="0">
                <a:effectLst/>
                <a:latin typeface="Tahoma" pitchFamily="34" charset="0"/>
              </a:rPr>
              <a:t> – energy diverted to conflict and war</a:t>
            </a:r>
          </a:p>
          <a:p>
            <a:pPr eaLnBrk="1" hangingPunct="1">
              <a:spcBef>
                <a:spcPct val="20000"/>
              </a:spcBef>
              <a:buClr>
                <a:schemeClr val="tx1"/>
              </a:buClr>
              <a:buFont typeface="Wingdings" pitchFamily="2" charset="2"/>
              <a:buAutoNum type="arabicPeriod"/>
            </a:pPr>
            <a:r>
              <a:rPr lang="en-US" altLang="en-US" sz="2400" dirty="0">
                <a:effectLst/>
                <a:latin typeface="Tahoma" pitchFamily="34" charset="0"/>
              </a:rPr>
              <a:t>Loss of trading partners – decline of constructive external support</a:t>
            </a:r>
          </a:p>
          <a:p>
            <a:pPr eaLnBrk="1" hangingPunct="1">
              <a:spcBef>
                <a:spcPct val="20000"/>
              </a:spcBef>
              <a:buClr>
                <a:schemeClr val="tx1"/>
              </a:buClr>
              <a:buFont typeface="Wingdings" pitchFamily="2" charset="2"/>
              <a:buAutoNum type="arabicPeriod"/>
            </a:pPr>
            <a:r>
              <a:rPr lang="en-US" altLang="en-US" sz="2400" dirty="0">
                <a:effectLst/>
                <a:latin typeface="Tahoma" pitchFamily="34" charset="0"/>
              </a:rPr>
              <a:t>Own responses to environmental problems – role of inhibiting political, social and cultural </a:t>
            </a:r>
            <a:r>
              <a:rPr lang="en-US" altLang="en-US" sz="2400" dirty="0" smtClean="0">
                <a:effectLst/>
                <a:latin typeface="Tahoma" pitchFamily="34" charset="0"/>
              </a:rPr>
              <a:t>traditions  (</a:t>
            </a:r>
            <a:r>
              <a:rPr lang="en-US" altLang="en-US" sz="2400" b="1" dirty="0">
                <a:effectLst/>
                <a:latin typeface="Tahoma" pitchFamily="34" charset="0"/>
                <a:cs typeface="Times New Roman" pitchFamily="18" charset="0"/>
              </a:rPr>
              <a:t>values that used to work in different social and environmental context become  maladaptive force</a:t>
            </a:r>
            <a:r>
              <a:rPr lang="en-US" altLang="en-US" sz="2400" b="1" dirty="0" smtClean="0">
                <a:effectLst/>
                <a:latin typeface="Tahoma" pitchFamily="34" charset="0"/>
                <a:cs typeface="Times New Roman" pitchFamily="18" charset="0"/>
              </a:rPr>
              <a:t>)</a:t>
            </a:r>
          </a:p>
          <a:p>
            <a:pPr eaLnBrk="1" hangingPunct="1">
              <a:spcBef>
                <a:spcPct val="20000"/>
              </a:spcBef>
              <a:buClr>
                <a:schemeClr val="tx1"/>
              </a:buClr>
              <a:buFont typeface="Wingdings" pitchFamily="2" charset="2"/>
              <a:buAutoNum type="arabicPeriod"/>
            </a:pPr>
            <a:endParaRPr lang="en-US" altLang="en-US" sz="2400" dirty="0">
              <a:effectLst/>
              <a:latin typeface="Tahoma" pitchFamily="34" charset="0"/>
            </a:endParaRPr>
          </a:p>
          <a:p>
            <a:pPr eaLnBrk="1" hangingPunct="1">
              <a:spcBef>
                <a:spcPct val="20000"/>
              </a:spcBef>
              <a:buClr>
                <a:schemeClr val="bg1"/>
              </a:buClr>
              <a:buFont typeface="Wingdings" pitchFamily="2" charset="2"/>
              <a:buNone/>
            </a:pPr>
            <a:r>
              <a:rPr lang="en-US" altLang="en-US" sz="1800" dirty="0" smtClean="0">
                <a:effectLst/>
                <a:latin typeface="Tahoma" pitchFamily="34" charset="0"/>
              </a:rPr>
              <a:t>after </a:t>
            </a:r>
            <a:r>
              <a:rPr lang="en-US" altLang="en-US" sz="1800" dirty="0">
                <a:effectLst/>
                <a:latin typeface="Tahoma" pitchFamily="34" charset="0"/>
              </a:rPr>
              <a:t>Jared Diamond (2005)</a:t>
            </a:r>
          </a:p>
          <a:p>
            <a:pPr eaLnBrk="1" hangingPunct="1">
              <a:spcBef>
                <a:spcPct val="20000"/>
              </a:spcBef>
              <a:buClr>
                <a:schemeClr val="bg1"/>
              </a:buClr>
              <a:buFont typeface="Wingdings" pitchFamily="2" charset="2"/>
              <a:buNone/>
            </a:pPr>
            <a:r>
              <a:rPr lang="en-US" altLang="en-US" sz="1800" i="1" dirty="0">
                <a:effectLst/>
                <a:latin typeface="Arial" charset="0"/>
              </a:rPr>
              <a:t>Collapse: How Societies Choose to Fail or Succeed     </a:t>
            </a:r>
            <a:r>
              <a:rPr lang="en-US" altLang="en-US" sz="2000" i="1" dirty="0">
                <a:effectLst/>
                <a:latin typeface="Arial" charset="0"/>
              </a:rPr>
              <a:t> </a:t>
            </a:r>
          </a:p>
        </p:txBody>
      </p:sp>
    </p:spTree>
    <p:extLst>
      <p:ext uri="{BB962C8B-B14F-4D97-AF65-F5344CB8AC3E}">
        <p14:creationId xmlns:p14="http://schemas.microsoft.com/office/powerpoint/2010/main" val="659967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229600" cy="990600"/>
          </a:xfrm>
        </p:spPr>
        <p:txBody>
          <a:bodyPr/>
          <a:lstStyle/>
          <a:p>
            <a:r>
              <a:rPr lang="en-ZA" dirty="0" smtClean="0"/>
              <a:t>Outline</a:t>
            </a:r>
            <a:endParaRPr lang="en-ZA" dirty="0"/>
          </a:p>
        </p:txBody>
      </p:sp>
      <p:sp>
        <p:nvSpPr>
          <p:cNvPr id="3" name="Content Placeholder 2"/>
          <p:cNvSpPr>
            <a:spLocks noGrp="1"/>
          </p:cNvSpPr>
          <p:nvPr>
            <p:ph idx="1"/>
          </p:nvPr>
        </p:nvSpPr>
        <p:spPr>
          <a:xfrm>
            <a:off x="457200" y="1676400"/>
            <a:ext cx="8229600" cy="4389437"/>
          </a:xfrm>
        </p:spPr>
        <p:txBody>
          <a:bodyPr/>
          <a:lstStyle/>
          <a:p>
            <a:r>
              <a:rPr lang="en-ZA" sz="3200" dirty="0" smtClean="0"/>
              <a:t>DRR road from Yokohama to Sendai</a:t>
            </a:r>
          </a:p>
          <a:p>
            <a:r>
              <a:rPr lang="en-ZA" sz="3200" dirty="0" smtClean="0"/>
              <a:t>Perspective on the </a:t>
            </a:r>
            <a:r>
              <a:rPr lang="en-ZA" sz="3200" dirty="0" err="1" smtClean="0"/>
              <a:t>Sasakawa</a:t>
            </a:r>
            <a:r>
              <a:rPr lang="en-ZA" sz="3200" dirty="0" smtClean="0"/>
              <a:t> Prize for DRR</a:t>
            </a:r>
          </a:p>
          <a:p>
            <a:r>
              <a:rPr lang="en-ZA" sz="3200" dirty="0" smtClean="0"/>
              <a:t>Perceptions on Global Risk: view from Davos (WEF)</a:t>
            </a:r>
          </a:p>
          <a:p>
            <a:r>
              <a:rPr lang="en-ZA" sz="3200" dirty="0" smtClean="0"/>
              <a:t>UNEP Global Environmental Alert Service (GEAS) viewpoint</a:t>
            </a:r>
          </a:p>
          <a:p>
            <a:r>
              <a:rPr lang="en-ZA" sz="3200" dirty="0" smtClean="0"/>
              <a:t>Resilience and Sustainability challenges</a:t>
            </a:r>
          </a:p>
          <a:p>
            <a:endParaRPr lang="en-ZA" sz="3200" dirty="0" smtClean="0"/>
          </a:p>
          <a:p>
            <a:endParaRPr lang="en-ZA" sz="3200" dirty="0" smtClean="0"/>
          </a:p>
          <a:p>
            <a:endParaRPr lang="en-ZA" dirty="0" smtClean="0"/>
          </a:p>
          <a:p>
            <a:endParaRPr lang="en-ZA" dirty="0" smtClean="0"/>
          </a:p>
          <a:p>
            <a:endParaRPr lang="en-ZA" dirty="0"/>
          </a:p>
        </p:txBody>
      </p:sp>
      <p:sp>
        <p:nvSpPr>
          <p:cNvPr id="5" name="Rectangle 4"/>
          <p:cNvSpPr/>
          <p:nvPr/>
        </p:nvSpPr>
        <p:spPr>
          <a:xfrm>
            <a:off x="228600" y="1447800"/>
            <a:ext cx="8229600" cy="4038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746598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lstStyle/>
          <a:p>
            <a:r>
              <a:rPr lang="en-US" dirty="0" smtClean="0"/>
              <a:t>Resilience: Focus on Cities</a:t>
            </a:r>
            <a:endParaRPr lang="en-ZA" dirty="0"/>
          </a:p>
        </p:txBody>
      </p:sp>
      <p:sp>
        <p:nvSpPr>
          <p:cNvPr id="3" name="Content Placeholder 2"/>
          <p:cNvSpPr>
            <a:spLocks noGrp="1"/>
          </p:cNvSpPr>
          <p:nvPr>
            <p:ph idx="1"/>
          </p:nvPr>
        </p:nvSpPr>
        <p:spPr>
          <a:xfrm>
            <a:off x="457200" y="2133600"/>
            <a:ext cx="8229600" cy="3779837"/>
          </a:xfrm>
        </p:spPr>
        <p:txBody>
          <a:bodyPr/>
          <a:lstStyle/>
          <a:p>
            <a:pPr marL="0" indent="0">
              <a:buNone/>
            </a:pPr>
            <a:r>
              <a:rPr lang="en-US" sz="2800" dirty="0" smtClean="0"/>
              <a:t>“</a:t>
            </a:r>
            <a:r>
              <a:rPr lang="en-US" sz="2800" dirty="0" smtClean="0"/>
              <a:t>City </a:t>
            </a:r>
            <a:r>
              <a:rPr lang="en-US" sz="2800" dirty="0"/>
              <a:t>resilience describes the capacity of cities to function, so that the people living and working in cities – </a:t>
            </a:r>
            <a:r>
              <a:rPr lang="en-US" sz="2800" b="1" dirty="0"/>
              <a:t>particularly the poor and vulnerable – survive and thrive no matter what stresses or shocks they </a:t>
            </a:r>
            <a:r>
              <a:rPr lang="en-US" sz="2800" b="1" dirty="0" smtClean="0"/>
              <a:t>encounter</a:t>
            </a:r>
            <a:r>
              <a:rPr lang="en-US" sz="2800" dirty="0" smtClean="0"/>
              <a:t>”.</a:t>
            </a:r>
          </a:p>
          <a:p>
            <a:pPr marL="0" indent="0">
              <a:buNone/>
            </a:pPr>
            <a:endParaRPr lang="en-US" dirty="0" smtClean="0"/>
          </a:p>
          <a:p>
            <a:pPr marL="0" indent="0" algn="r">
              <a:buNone/>
            </a:pPr>
            <a:r>
              <a:rPr lang="pt-BR" sz="2000" dirty="0" smtClean="0"/>
              <a:t>Jo </a:t>
            </a:r>
            <a:r>
              <a:rPr lang="pt-BR" sz="2000" dirty="0"/>
              <a:t>da </a:t>
            </a:r>
            <a:r>
              <a:rPr lang="pt-BR" sz="2000" dirty="0" smtClean="0"/>
              <a:t>Silva, Director,</a:t>
            </a:r>
            <a:endParaRPr lang="pt-BR" sz="2000" dirty="0"/>
          </a:p>
          <a:p>
            <a:pPr marL="0" indent="0" algn="r">
              <a:buNone/>
            </a:pPr>
            <a:r>
              <a:rPr lang="pt-BR" sz="2000" dirty="0"/>
              <a:t>Arup International </a:t>
            </a:r>
            <a:r>
              <a:rPr lang="pt-BR" sz="2000" dirty="0" smtClean="0"/>
              <a:t>Development</a:t>
            </a:r>
            <a:endParaRPr lang="pt-BR" sz="2000" dirty="0"/>
          </a:p>
          <a:p>
            <a:pPr marL="0" indent="0" algn="r">
              <a:buNone/>
            </a:pPr>
            <a:endParaRPr lang="en-ZA" dirty="0"/>
          </a:p>
        </p:txBody>
      </p:sp>
    </p:spTree>
    <p:extLst>
      <p:ext uri="{BB962C8B-B14F-4D97-AF65-F5344CB8AC3E}">
        <p14:creationId xmlns:p14="http://schemas.microsoft.com/office/powerpoint/2010/main" val="30057375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742950"/>
          </a:xfrm>
        </p:spPr>
        <p:txBody>
          <a:bodyPr/>
          <a:lstStyle/>
          <a:p>
            <a:r>
              <a:rPr lang="en-US" dirty="0"/>
              <a:t>Resilience</a:t>
            </a:r>
            <a:r>
              <a:rPr lang="en-US" dirty="0" smtClean="0"/>
              <a:t>: Focus on Water</a:t>
            </a:r>
            <a:endParaRPr lang="en-ZA" dirty="0"/>
          </a:p>
        </p:txBody>
      </p:sp>
      <p:sp>
        <p:nvSpPr>
          <p:cNvPr id="3" name="Content Placeholder 2"/>
          <p:cNvSpPr>
            <a:spLocks noGrp="1"/>
          </p:cNvSpPr>
          <p:nvPr>
            <p:ph idx="1"/>
          </p:nvPr>
        </p:nvSpPr>
        <p:spPr>
          <a:xfrm>
            <a:off x="533400" y="1676400"/>
            <a:ext cx="8153400" cy="4495800"/>
          </a:xfrm>
        </p:spPr>
        <p:txBody>
          <a:bodyPr/>
          <a:lstStyle/>
          <a:p>
            <a:pPr marL="0" indent="0">
              <a:buNone/>
            </a:pPr>
            <a:r>
              <a:rPr lang="en-US" sz="2800" dirty="0" smtClean="0"/>
              <a:t>“Water </a:t>
            </a:r>
            <a:r>
              <a:rPr lang="en-US" sz="2800" dirty="0"/>
              <a:t>is a limited, non-substitutable primary </a:t>
            </a:r>
            <a:r>
              <a:rPr lang="en-US" sz="2800" dirty="0" smtClean="0"/>
              <a:t>resource  essential for social well-being, economic development and maintenance of ecosystem services. It is at the core of the three dimensions of sustainable development – social, economic and environmental”</a:t>
            </a:r>
          </a:p>
          <a:p>
            <a:pPr marL="0" indent="0">
              <a:buNone/>
            </a:pPr>
            <a:endParaRPr lang="en-US" dirty="0" smtClean="0"/>
          </a:p>
          <a:p>
            <a:pPr marL="0" indent="0">
              <a:buNone/>
            </a:pPr>
            <a:r>
              <a:rPr lang="en-US" sz="2000" dirty="0" smtClean="0"/>
              <a:t>Federal </a:t>
            </a:r>
            <a:r>
              <a:rPr lang="en-US" sz="2000" dirty="0"/>
              <a:t>Department of Foreign Affairs (FDFA) / Swiss </a:t>
            </a:r>
            <a:r>
              <a:rPr lang="en-US" sz="2000" dirty="0" smtClean="0"/>
              <a:t>Agency </a:t>
            </a:r>
            <a:r>
              <a:rPr lang="en-US" sz="2000" dirty="0"/>
              <a:t>for Development and Cooperation (SDC</a:t>
            </a:r>
            <a:r>
              <a:rPr lang="en-US" sz="2000" dirty="0" smtClean="0"/>
              <a:t>)</a:t>
            </a:r>
            <a:endParaRPr lang="en-ZA" sz="2000" dirty="0"/>
          </a:p>
        </p:txBody>
      </p:sp>
    </p:spTree>
    <p:extLst>
      <p:ext uri="{BB962C8B-B14F-4D97-AF65-F5344CB8AC3E}">
        <p14:creationId xmlns:p14="http://schemas.microsoft.com/office/powerpoint/2010/main" val="37917090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9098"/>
          <a:stretch/>
        </p:blipFill>
        <p:spPr bwMode="auto">
          <a:xfrm>
            <a:off x="52252" y="1783360"/>
            <a:ext cx="9091748" cy="431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1143000" y="533400"/>
            <a:ext cx="8229600" cy="838200"/>
          </a:xfrm>
        </p:spPr>
        <p:txBody>
          <a:bodyPr/>
          <a:lstStyle/>
          <a:p>
            <a:r>
              <a:rPr lang="en-US" dirty="0" smtClean="0"/>
              <a:t>Post-2015  Global goal for water</a:t>
            </a:r>
            <a:endParaRPr lang="en-ZA" dirty="0"/>
          </a:p>
        </p:txBody>
      </p:sp>
      <p:sp>
        <p:nvSpPr>
          <p:cNvPr id="2" name="TextBox 1"/>
          <p:cNvSpPr txBox="1"/>
          <p:nvPr/>
        </p:nvSpPr>
        <p:spPr>
          <a:xfrm>
            <a:off x="2819400" y="1676400"/>
            <a:ext cx="6172200" cy="4401205"/>
          </a:xfrm>
          <a:prstGeom prst="rect">
            <a:avLst/>
          </a:prstGeom>
          <a:solidFill>
            <a:schemeClr val="bg1">
              <a:alpha val="67000"/>
            </a:schemeClr>
          </a:solidFill>
        </p:spPr>
        <p:txBody>
          <a:bodyPr wrap="square" rtlCol="0">
            <a:spAutoFit/>
          </a:bodyPr>
          <a:lstStyle/>
          <a:p>
            <a:pPr marL="285750" indent="-285750">
              <a:buFont typeface="Arial" panose="020B0604020202020204" pitchFamily="34" charset="0"/>
              <a:buChar char="•"/>
            </a:pPr>
            <a:r>
              <a:rPr lang="en-ZA" sz="2800" dirty="0" smtClean="0">
                <a:latin typeface="+mj-lt"/>
              </a:rPr>
              <a:t>Achieve universal access to safe drinking water, sanitation and hygiene</a:t>
            </a:r>
          </a:p>
          <a:p>
            <a:pPr marL="285750" indent="-285750">
              <a:buFont typeface="Arial" panose="020B0604020202020204" pitchFamily="34" charset="0"/>
              <a:buChar char="•"/>
            </a:pPr>
            <a:r>
              <a:rPr lang="en-ZA" sz="2800" dirty="0" smtClean="0">
                <a:latin typeface="+mj-lt"/>
              </a:rPr>
              <a:t>Manage water resources sustainably and increase water productivity while protecting ecosystems</a:t>
            </a:r>
          </a:p>
          <a:p>
            <a:pPr marL="285750" indent="-285750">
              <a:buFont typeface="Arial" panose="020B0604020202020204" pitchFamily="34" charset="0"/>
              <a:buChar char="•"/>
            </a:pPr>
            <a:r>
              <a:rPr lang="en-ZA" sz="2800" dirty="0" smtClean="0">
                <a:latin typeface="+mj-lt"/>
              </a:rPr>
              <a:t>Manage all wastewater to protect water resources and ecosystem; increase recycling and reuse</a:t>
            </a:r>
          </a:p>
          <a:p>
            <a:pPr marL="285750" indent="-285750">
              <a:buFont typeface="Arial" panose="020B0604020202020204" pitchFamily="34" charset="0"/>
              <a:buChar char="•"/>
            </a:pPr>
            <a:r>
              <a:rPr lang="en-ZA" sz="2800" dirty="0" smtClean="0">
                <a:latin typeface="+mj-lt"/>
              </a:rPr>
              <a:t>Increase resilience to water-related disasters</a:t>
            </a:r>
            <a:endParaRPr lang="en-ZA" sz="2800" dirty="0">
              <a:latin typeface="+mj-lt"/>
            </a:endParaRPr>
          </a:p>
        </p:txBody>
      </p:sp>
    </p:spTree>
    <p:extLst>
      <p:ext uri="{BB962C8B-B14F-4D97-AF65-F5344CB8AC3E}">
        <p14:creationId xmlns:p14="http://schemas.microsoft.com/office/powerpoint/2010/main" val="229428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227" y="609600"/>
            <a:ext cx="8229600" cy="819150"/>
          </a:xfrm>
        </p:spPr>
        <p:txBody>
          <a:bodyPr/>
          <a:lstStyle/>
          <a:p>
            <a:r>
              <a:rPr lang="en-US" dirty="0"/>
              <a:t>Post-2015  Global goal for </a:t>
            </a:r>
            <a:r>
              <a:rPr lang="en-US" dirty="0" smtClean="0"/>
              <a:t>water (cont.)</a:t>
            </a:r>
            <a:endParaRPr lang="en-ZA"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1872"/>
          <a:stretch/>
        </p:blipFill>
        <p:spPr bwMode="auto">
          <a:xfrm>
            <a:off x="914400" y="1534886"/>
            <a:ext cx="7799427"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1534886"/>
            <a:ext cx="8610600" cy="5109091"/>
          </a:xfrm>
          <a:prstGeom prst="rect">
            <a:avLst/>
          </a:prstGeom>
          <a:solidFill>
            <a:schemeClr val="bg1">
              <a:alpha val="75000"/>
            </a:schemeClr>
          </a:solidFill>
        </p:spPr>
        <p:txBody>
          <a:bodyPr wrap="square" rtlCol="0">
            <a:spAutoFit/>
          </a:bodyPr>
          <a:lstStyle/>
          <a:p>
            <a:r>
              <a:rPr lang="en-ZA" sz="2800" b="1" dirty="0" err="1" smtClean="0">
                <a:effectLst>
                  <a:outerShdw blurRad="38100" dist="38100" dir="2700000" algn="tl">
                    <a:srgbClr val="000000">
                      <a:alpha val="43137"/>
                    </a:srgbClr>
                  </a:outerShdw>
                </a:effectLst>
                <a:latin typeface="+mj-lt"/>
              </a:rPr>
              <a:t>Interlinkages</a:t>
            </a:r>
            <a:endParaRPr lang="en-ZA" sz="2800" b="1" dirty="0" smtClean="0">
              <a:effectLst>
                <a:outerShdw blurRad="38100" dist="38100" dir="2700000" algn="tl">
                  <a:srgbClr val="000000">
                    <a:alpha val="43137"/>
                  </a:srgbClr>
                </a:outerShdw>
              </a:effectLst>
              <a:latin typeface="+mj-lt"/>
            </a:endParaRPr>
          </a:p>
          <a:p>
            <a:endParaRPr lang="en-ZA" dirty="0" smtClean="0">
              <a:latin typeface="+mj-lt"/>
            </a:endParaRPr>
          </a:p>
          <a:p>
            <a:pPr marL="285750" indent="-285750">
              <a:buFont typeface="Arial" panose="020B0604020202020204" pitchFamily="34" charset="0"/>
              <a:buChar char="•"/>
            </a:pPr>
            <a:r>
              <a:rPr lang="en-ZA" sz="2800" b="1" dirty="0" smtClean="0">
                <a:latin typeface="+mj-lt"/>
              </a:rPr>
              <a:t>Water-Health target</a:t>
            </a:r>
            <a:r>
              <a:rPr lang="en-ZA" sz="2800" dirty="0" smtClean="0">
                <a:latin typeface="+mj-lt"/>
              </a:rPr>
              <a:t>:	Reduce cases of water and sanitation  related diseases</a:t>
            </a:r>
          </a:p>
          <a:p>
            <a:pPr marL="285750" indent="-285750">
              <a:buFont typeface="Arial" panose="020B0604020202020204" pitchFamily="34" charset="0"/>
              <a:buChar char="•"/>
            </a:pPr>
            <a:r>
              <a:rPr lang="en-ZA" sz="2800" b="1" dirty="0" smtClean="0">
                <a:latin typeface="+mj-lt"/>
              </a:rPr>
              <a:t>Water-Energy target</a:t>
            </a:r>
            <a:r>
              <a:rPr lang="en-ZA" sz="2800" dirty="0" smtClean="0">
                <a:latin typeface="+mj-lt"/>
              </a:rPr>
              <a:t>:	Increase productive use of water for energy generation while respecting ecosystem requirements</a:t>
            </a:r>
          </a:p>
          <a:p>
            <a:pPr marL="285750" indent="-285750">
              <a:buFont typeface="Arial" panose="020B0604020202020204" pitchFamily="34" charset="0"/>
              <a:buChar char="•"/>
            </a:pPr>
            <a:r>
              <a:rPr lang="en-ZA" sz="2800" b="1" dirty="0" smtClean="0">
                <a:latin typeface="+mj-lt"/>
              </a:rPr>
              <a:t>Water-Food Security target</a:t>
            </a:r>
            <a:r>
              <a:rPr lang="en-ZA" sz="2800" dirty="0" smtClean="0">
                <a:latin typeface="+mj-lt"/>
              </a:rPr>
              <a:t>:	Increase water productivity and water efficiency in agriculture</a:t>
            </a:r>
          </a:p>
          <a:p>
            <a:pPr marL="285750" indent="-285750">
              <a:buFont typeface="Arial" panose="020B0604020202020204" pitchFamily="34" charset="0"/>
              <a:buChar char="•"/>
            </a:pPr>
            <a:r>
              <a:rPr lang="en-ZA" sz="2800" b="1" dirty="0" smtClean="0">
                <a:latin typeface="+mj-lt"/>
              </a:rPr>
              <a:t>Water-Energy-Food target</a:t>
            </a:r>
            <a:r>
              <a:rPr lang="en-ZA" sz="2800" dirty="0" smtClean="0">
                <a:latin typeface="+mj-lt"/>
              </a:rPr>
              <a:t>:	Increase safe recovery and reuse of nutrients and energy from wastewater and </a:t>
            </a:r>
            <a:r>
              <a:rPr lang="en-ZA" sz="2800" dirty="0" err="1" smtClean="0">
                <a:latin typeface="+mj-lt"/>
              </a:rPr>
              <a:t>sludges</a:t>
            </a:r>
            <a:endParaRPr lang="en-ZA" dirty="0"/>
          </a:p>
        </p:txBody>
      </p:sp>
    </p:spTree>
    <p:extLst>
      <p:ext uri="{BB962C8B-B14F-4D97-AF65-F5344CB8AC3E}">
        <p14:creationId xmlns:p14="http://schemas.microsoft.com/office/powerpoint/2010/main" val="379775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077200" cy="4389437"/>
          </a:xfrm>
        </p:spPr>
        <p:txBody>
          <a:bodyPr/>
          <a:lstStyle/>
          <a:p>
            <a:pPr marL="0" indent="0">
              <a:buNone/>
            </a:pPr>
            <a:r>
              <a:rPr lang="en-US" sz="2800" dirty="0" smtClean="0"/>
              <a:t>“Contexts for disasters commence before, sometimes a very long time before, the occurrence of the event that triggers what we have misleadingly come to call a ‘</a:t>
            </a:r>
            <a:r>
              <a:rPr lang="en-US" sz="2800" i="1" dirty="0" smtClean="0"/>
              <a:t>natural</a:t>
            </a:r>
          </a:p>
          <a:p>
            <a:pPr marL="0" indent="0" eaLnBrk="1" fontAlgn="auto" hangingPunct="1">
              <a:spcBef>
                <a:spcPts val="0"/>
              </a:spcBef>
              <a:spcAft>
                <a:spcPts val="0"/>
              </a:spcAft>
              <a:buClrTx/>
              <a:buSzTx/>
              <a:buNone/>
              <a:defRPr/>
            </a:pPr>
            <a:r>
              <a:rPr lang="en-US" sz="2800" dirty="0" smtClean="0"/>
              <a:t>disaster’. Corruption is an insidious contributor to that process”</a:t>
            </a:r>
            <a:r>
              <a:rPr lang="en-ZA" sz="2800" i="1" dirty="0" smtClean="0"/>
              <a:t> </a:t>
            </a:r>
            <a:endParaRPr lang="en-ZA" sz="2800" i="1" dirty="0" smtClean="0"/>
          </a:p>
          <a:p>
            <a:pPr marL="0" indent="0" eaLnBrk="1" fontAlgn="auto" hangingPunct="1">
              <a:spcBef>
                <a:spcPts val="0"/>
              </a:spcBef>
              <a:spcAft>
                <a:spcPts val="0"/>
              </a:spcAft>
              <a:buClrTx/>
              <a:buSzTx/>
              <a:buNone/>
              <a:defRPr/>
            </a:pPr>
            <a:endParaRPr lang="en-ZA" sz="2800" i="1" dirty="0"/>
          </a:p>
          <a:p>
            <a:pPr marL="0" indent="0" eaLnBrk="1" fontAlgn="auto" hangingPunct="1">
              <a:spcBef>
                <a:spcPts val="0"/>
              </a:spcBef>
              <a:spcAft>
                <a:spcPts val="0"/>
              </a:spcAft>
              <a:buClrTx/>
              <a:buSzTx/>
              <a:buNone/>
              <a:defRPr/>
            </a:pPr>
            <a:endParaRPr lang="en-ZA" sz="2800" i="1" dirty="0" smtClean="0"/>
          </a:p>
          <a:p>
            <a:pPr marL="0" indent="0" algn="r" eaLnBrk="1" fontAlgn="auto" hangingPunct="1">
              <a:spcBef>
                <a:spcPts val="0"/>
              </a:spcBef>
              <a:spcAft>
                <a:spcPts val="0"/>
              </a:spcAft>
              <a:buClrTx/>
              <a:buSzTx/>
              <a:buNone/>
              <a:defRPr/>
            </a:pPr>
            <a:r>
              <a:rPr lang="en-ZA" sz="2000" dirty="0" smtClean="0"/>
              <a:t>James </a:t>
            </a:r>
            <a:r>
              <a:rPr lang="en-ZA" sz="2000" dirty="0" smtClean="0"/>
              <a:t>Lewis, Pat Reid Lecture </a:t>
            </a:r>
            <a:r>
              <a:rPr lang="en-ZA" sz="2000" dirty="0" smtClean="0"/>
              <a:t>2010</a:t>
            </a:r>
            <a:endParaRPr lang="en-ZA" sz="2000" dirty="0" smtClean="0"/>
          </a:p>
        </p:txBody>
      </p:sp>
      <p:sp>
        <p:nvSpPr>
          <p:cNvPr id="2" name="Title 1"/>
          <p:cNvSpPr>
            <a:spLocks noGrp="1"/>
          </p:cNvSpPr>
          <p:nvPr>
            <p:ph type="title"/>
          </p:nvPr>
        </p:nvSpPr>
        <p:spPr>
          <a:xfrm>
            <a:off x="762000" y="381000"/>
            <a:ext cx="7924800" cy="1143000"/>
          </a:xfrm>
        </p:spPr>
        <p:txBody>
          <a:bodyPr/>
          <a:lstStyle/>
          <a:p>
            <a:r>
              <a:rPr lang="en-ZA" dirty="0" smtClean="0"/>
              <a:t>Challenge to good governance</a:t>
            </a:r>
            <a:endParaRPr lang="en-ZA" dirty="0"/>
          </a:p>
        </p:txBody>
      </p:sp>
    </p:spTree>
    <p:extLst>
      <p:ext uri="{BB962C8B-B14F-4D97-AF65-F5344CB8AC3E}">
        <p14:creationId xmlns:p14="http://schemas.microsoft.com/office/powerpoint/2010/main" val="22226422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971550"/>
          </a:xfrm>
        </p:spPr>
        <p:txBody>
          <a:bodyPr/>
          <a:lstStyle/>
          <a:p>
            <a:r>
              <a:rPr lang="en-US" dirty="0" smtClean="0"/>
              <a:t>Challenge to value systems</a:t>
            </a:r>
            <a:endParaRPr lang="en-ZA" dirty="0"/>
          </a:p>
        </p:txBody>
      </p:sp>
      <p:sp>
        <p:nvSpPr>
          <p:cNvPr id="3" name="Content Placeholder 2"/>
          <p:cNvSpPr>
            <a:spLocks noGrp="1"/>
          </p:cNvSpPr>
          <p:nvPr>
            <p:ph idx="1"/>
          </p:nvPr>
        </p:nvSpPr>
        <p:spPr>
          <a:xfrm>
            <a:off x="685800" y="2057400"/>
            <a:ext cx="7620000" cy="4389437"/>
          </a:xfrm>
        </p:spPr>
        <p:txBody>
          <a:bodyPr/>
          <a:lstStyle/>
          <a:p>
            <a:pPr marL="0" indent="0">
              <a:buNone/>
            </a:pPr>
            <a:r>
              <a:rPr lang="en-US" sz="2800" dirty="0"/>
              <a:t>“The uncompromising affirmation of core values provides a counter </a:t>
            </a:r>
            <a:r>
              <a:rPr lang="en-US" sz="2800" dirty="0" smtClean="0"/>
              <a:t>to </a:t>
            </a:r>
            <a:r>
              <a:rPr lang="en-US" sz="2800" dirty="0"/>
              <a:t>the seductions of materialism, the lust for power, corruption and </a:t>
            </a:r>
            <a:r>
              <a:rPr lang="en-US" sz="2800" dirty="0" smtClean="0"/>
              <a:t>greed, which </a:t>
            </a:r>
            <a:r>
              <a:rPr lang="en-US" sz="2800" dirty="0"/>
              <a:t>are an inevitable part of all collectives” </a:t>
            </a:r>
            <a:endParaRPr lang="en-US" sz="2800" dirty="0" smtClean="0"/>
          </a:p>
          <a:p>
            <a:pPr marL="0" indent="0">
              <a:buNone/>
            </a:pPr>
            <a:endParaRPr lang="en-US" dirty="0" smtClean="0"/>
          </a:p>
          <a:p>
            <a:pPr marL="0" indent="0">
              <a:buNone/>
            </a:pPr>
            <a:endParaRPr lang="en-US" dirty="0" smtClean="0"/>
          </a:p>
          <a:p>
            <a:pPr marL="0" indent="0" algn="r">
              <a:buNone/>
            </a:pPr>
            <a:r>
              <a:rPr lang="en-US" sz="2000" dirty="0" smtClean="0"/>
              <a:t>Trevor </a:t>
            </a:r>
            <a:r>
              <a:rPr lang="en-US" sz="2000" dirty="0" smtClean="0"/>
              <a:t>Manuel, </a:t>
            </a:r>
            <a:r>
              <a:rPr lang="en-US" sz="2000" dirty="0"/>
              <a:t>in </a:t>
            </a:r>
            <a:r>
              <a:rPr lang="en-US" sz="2000" i="1" dirty="0"/>
              <a:t>Conversations in </a:t>
            </a:r>
            <a:r>
              <a:rPr lang="en-US" sz="2000" i="1" dirty="0" smtClean="0"/>
              <a:t>Transition </a:t>
            </a:r>
            <a:r>
              <a:rPr lang="en-US" sz="2000" dirty="0" smtClean="0"/>
              <a:t>(2012</a:t>
            </a:r>
            <a:r>
              <a:rPr lang="en-US" sz="2000" dirty="0" smtClean="0"/>
              <a:t>)</a:t>
            </a:r>
            <a:endParaRPr lang="en-US" dirty="0"/>
          </a:p>
        </p:txBody>
      </p:sp>
    </p:spTree>
    <p:extLst>
      <p:ext uri="{BB962C8B-B14F-4D97-AF65-F5344CB8AC3E}">
        <p14:creationId xmlns:p14="http://schemas.microsoft.com/office/powerpoint/2010/main" val="664894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8" y="609600"/>
            <a:ext cx="8229600" cy="704850"/>
          </a:xfrm>
        </p:spPr>
        <p:txBody>
          <a:bodyPr/>
          <a:lstStyle/>
          <a:p>
            <a:r>
              <a:rPr lang="en-US" dirty="0" smtClean="0"/>
              <a:t>Positive </a:t>
            </a:r>
            <a:r>
              <a:rPr lang="en-US" dirty="0"/>
              <a:t>deviance at </a:t>
            </a:r>
            <a:r>
              <a:rPr lang="en-US" dirty="0" smtClean="0"/>
              <a:t>heart </a:t>
            </a:r>
            <a:r>
              <a:rPr lang="en-US" dirty="0"/>
              <a:t>of resilience?</a:t>
            </a:r>
            <a:endParaRPr lang="en-ZA" dirty="0"/>
          </a:p>
        </p:txBody>
      </p:sp>
      <p:sp>
        <p:nvSpPr>
          <p:cNvPr id="6" name="Slide Number Placeholder 5"/>
          <p:cNvSpPr>
            <a:spLocks noGrp="1"/>
          </p:cNvSpPr>
          <p:nvPr>
            <p:ph type="sldNum" sz="quarter" idx="12"/>
          </p:nvPr>
        </p:nvSpPr>
        <p:spPr/>
        <p:txBody>
          <a:bodyPr/>
          <a:lstStyle/>
          <a:p>
            <a:pPr>
              <a:defRPr/>
            </a:pPr>
            <a:fld id="{D7B3E293-A597-45CA-AF8E-EF03823643E3}" type="slidenum">
              <a:rPr lang="en-ZA" smtClean="0">
                <a:solidFill>
                  <a:srgbClr val="04617B">
                    <a:shade val="90000"/>
                  </a:srgbClr>
                </a:solidFill>
              </a:rPr>
              <a:pPr>
                <a:defRPr/>
              </a:pPr>
              <a:t>38</a:t>
            </a:fld>
            <a:endParaRPr lang="en-ZA">
              <a:solidFill>
                <a:srgbClr val="04617B">
                  <a:shade val="90000"/>
                </a:srgbClr>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447800"/>
            <a:ext cx="35433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Documents and Settings\aimee\My Documents\Rowena 2015\Sasakawa\Lecture\Jose Mujica_Matilde Campodonico_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1447801"/>
            <a:ext cx="3608961" cy="25145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tatic.guim.co.uk/sys-images/Guardian/Pix/pictures/2014/11/7/1415330674489/3d1e8510-7245-484a-a61f-808a8d05567c-2060x1236.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2" y="4079274"/>
            <a:ext cx="3543300" cy="21259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ibtimes.co.uk/en/full/1386465/jose-mujica.jpg"/>
          <p:cNvPicPr>
            <a:picLocks noChangeAspect="1" noChangeArrowheads="1"/>
          </p:cNvPicPr>
          <p:nvPr/>
        </p:nvPicPr>
        <p:blipFill rotWithShape="1">
          <a:blip r:embed="rId6">
            <a:extLst>
              <a:ext uri="{28A0092B-C50C-407E-A947-70E740481C1C}">
                <a14:useLocalDpi xmlns:a14="http://schemas.microsoft.com/office/drawing/2010/main" val="0"/>
              </a:ext>
            </a:extLst>
          </a:blip>
          <a:srcRect b="10189"/>
          <a:stretch/>
        </p:blipFill>
        <p:spPr bwMode="auto">
          <a:xfrm>
            <a:off x="4114799" y="4044433"/>
            <a:ext cx="3608961" cy="21608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81600" y="3970417"/>
            <a:ext cx="3657600" cy="2523768"/>
          </a:xfrm>
          <a:prstGeom prst="rect">
            <a:avLst/>
          </a:prstGeom>
          <a:solidFill>
            <a:schemeClr val="bg1">
              <a:alpha val="56000"/>
            </a:schemeClr>
          </a:solidFill>
        </p:spPr>
        <p:txBody>
          <a:bodyPr wrap="square" rtlCol="0">
            <a:spAutoFit/>
          </a:bodyPr>
          <a:lstStyle/>
          <a:p>
            <a:r>
              <a:rPr lang="en-US" sz="2000" b="1" dirty="0">
                <a:latin typeface="Arial" panose="020B0604020202020204" pitchFamily="34" charset="0"/>
                <a:cs typeface="Arial" panose="020B0604020202020204" pitchFamily="34" charset="0"/>
              </a:rPr>
              <a:t>“What would happen to this planet if Indians had the same number of cars per family as in Germany?” he asked the audience in Rio. “How much oxygen would be left?”</a:t>
            </a:r>
          </a:p>
          <a:p>
            <a:endParaRPr lang="en-ZA" dirty="0"/>
          </a:p>
        </p:txBody>
      </p:sp>
      <p:sp>
        <p:nvSpPr>
          <p:cNvPr id="5" name="TextBox 4"/>
          <p:cNvSpPr txBox="1"/>
          <p:nvPr/>
        </p:nvSpPr>
        <p:spPr>
          <a:xfrm>
            <a:off x="76200" y="6283552"/>
            <a:ext cx="6992555" cy="523220"/>
          </a:xfrm>
          <a:prstGeom prst="rect">
            <a:avLst/>
          </a:prstGeom>
          <a:noFill/>
        </p:spPr>
        <p:txBody>
          <a:bodyPr wrap="none" rtlCol="0">
            <a:spAutoFit/>
          </a:bodyPr>
          <a:lstStyle/>
          <a:p>
            <a:r>
              <a:rPr lang="en-ZA" sz="2800" dirty="0" smtClean="0">
                <a:latin typeface="+mj-lt"/>
              </a:rPr>
              <a:t>José </a:t>
            </a:r>
            <a:r>
              <a:rPr lang="en-ZA" sz="2800" dirty="0" err="1" smtClean="0">
                <a:latin typeface="+mj-lt"/>
              </a:rPr>
              <a:t>Mujica</a:t>
            </a:r>
            <a:r>
              <a:rPr lang="en-ZA" sz="2800" dirty="0" smtClean="0">
                <a:latin typeface="+mj-lt"/>
              </a:rPr>
              <a:t>, 40</a:t>
            </a:r>
            <a:r>
              <a:rPr lang="en-ZA" sz="2800" baseline="30000" dirty="0" smtClean="0">
                <a:latin typeface="+mj-lt"/>
              </a:rPr>
              <a:t>th</a:t>
            </a:r>
            <a:r>
              <a:rPr lang="en-ZA" sz="2800" dirty="0" smtClean="0">
                <a:latin typeface="+mj-lt"/>
              </a:rPr>
              <a:t> President of Uruguay (2010- )</a:t>
            </a:r>
            <a:endParaRPr lang="en-ZA" sz="2800" dirty="0">
              <a:latin typeface="+mj-lt"/>
            </a:endParaRPr>
          </a:p>
        </p:txBody>
      </p:sp>
      <p:sp>
        <p:nvSpPr>
          <p:cNvPr id="7" name="TextBox 6"/>
          <p:cNvSpPr txBox="1"/>
          <p:nvPr/>
        </p:nvSpPr>
        <p:spPr>
          <a:xfrm>
            <a:off x="685800" y="3799505"/>
            <a:ext cx="3020955" cy="400110"/>
          </a:xfrm>
          <a:prstGeom prst="rect">
            <a:avLst/>
          </a:prstGeom>
          <a:solidFill>
            <a:schemeClr val="bg1"/>
          </a:solidFill>
        </p:spPr>
        <p:txBody>
          <a:bodyPr wrap="none" rtlCol="0">
            <a:spAutoFit/>
          </a:bodyPr>
          <a:lstStyle/>
          <a:p>
            <a:r>
              <a:rPr lang="en-ZA" sz="2000" dirty="0" smtClean="0">
                <a:latin typeface="+mj-lt"/>
              </a:rPr>
              <a:t>world’s humblest president</a:t>
            </a:r>
            <a:endParaRPr lang="en-ZA" sz="2000" dirty="0">
              <a:latin typeface="+mj-lt"/>
            </a:endParaRPr>
          </a:p>
        </p:txBody>
      </p:sp>
    </p:spTree>
    <p:extLst>
      <p:ext uri="{BB962C8B-B14F-4D97-AF65-F5344CB8AC3E}">
        <p14:creationId xmlns:p14="http://schemas.microsoft.com/office/powerpoint/2010/main" val="20262532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idx="1"/>
          </p:nvPr>
        </p:nvSpPr>
        <p:spPr>
          <a:xfrm>
            <a:off x="228600" y="1785257"/>
            <a:ext cx="8458200" cy="4953000"/>
          </a:xfrm>
          <a:extLst>
            <a:ext uri="{909E8E84-426E-40DD-AFC4-6F175D3DCCD1}">
              <a14:hiddenFill xmlns:a14="http://schemas.microsoft.com/office/drawing/2010/main">
                <a:solidFill>
                  <a:schemeClr val="bg2"/>
                </a:solidFill>
              </a14:hiddenFill>
            </a:ext>
          </a:extLst>
        </p:spPr>
        <p:txBody>
          <a:bodyPr/>
          <a:lstStyle/>
          <a:p>
            <a:pPr eaLnBrk="1" hangingPunct="1">
              <a:lnSpc>
                <a:spcPct val="90000"/>
              </a:lnSpc>
              <a:buFont typeface="Wingdings" pitchFamily="2" charset="2"/>
              <a:buNone/>
              <a:defRPr/>
            </a:pPr>
            <a:r>
              <a:rPr lang="en-US" altLang="en-US" sz="2800" dirty="0" smtClean="0"/>
              <a:t>“For many years I have asked myself, ‘</a:t>
            </a:r>
            <a:r>
              <a:rPr lang="en-US" altLang="en-US" sz="2800" dirty="0" smtClean="0">
                <a:solidFill>
                  <a:srgbClr val="FF0000"/>
                </a:solidFill>
              </a:rPr>
              <a:t>What can I do for the Earth</a:t>
            </a:r>
            <a:r>
              <a:rPr lang="en-US" altLang="en-US" sz="2800" dirty="0" smtClean="0"/>
              <a:t>?’ I want to inspire others to ask that question, and answer it wherever and whenever they can. My experience has taught me that individual efforts do matter. However, unless there is political will and public support around the world, the enormous benefits the environment bestows on us will be lost. Future generations will pay the price.” </a:t>
            </a:r>
          </a:p>
          <a:p>
            <a:pPr algn="r" eaLnBrk="1" hangingPunct="1">
              <a:lnSpc>
                <a:spcPct val="90000"/>
              </a:lnSpc>
              <a:buFont typeface="Wingdings" pitchFamily="2" charset="2"/>
              <a:buNone/>
              <a:defRPr/>
            </a:pPr>
            <a:r>
              <a:rPr lang="en-US" altLang="en-US" sz="2400" dirty="0" err="1" smtClean="0">
                <a:effectLst>
                  <a:outerShdw blurRad="38100" dist="38100" dir="2700000" algn="tl">
                    <a:srgbClr val="000000"/>
                  </a:outerShdw>
                </a:effectLst>
              </a:rPr>
              <a:t>Wangari</a:t>
            </a:r>
            <a:r>
              <a:rPr lang="en-US" altLang="en-US" sz="2400" dirty="0" smtClean="0">
                <a:effectLst>
                  <a:outerShdw blurRad="38100" dist="38100" dir="2700000" algn="tl">
                    <a:srgbClr val="000000"/>
                  </a:outerShdw>
                </a:effectLst>
              </a:rPr>
              <a:t> </a:t>
            </a:r>
            <a:r>
              <a:rPr lang="en-US" altLang="en-US" sz="2400" dirty="0" err="1" smtClean="0">
                <a:effectLst>
                  <a:outerShdw blurRad="38100" dist="38100" dir="2700000" algn="tl">
                    <a:srgbClr val="000000"/>
                  </a:outerShdw>
                </a:effectLst>
              </a:rPr>
              <a:t>Maathai</a:t>
            </a:r>
            <a:endParaRPr lang="en-US" altLang="en-US" sz="2400" dirty="0" smtClean="0">
              <a:effectLst>
                <a:outerShdw blurRad="38100" dist="38100" dir="2700000" algn="tl">
                  <a:srgbClr val="000000"/>
                </a:outerShdw>
              </a:effectLst>
            </a:endParaRPr>
          </a:p>
          <a:p>
            <a:pPr algn="r" eaLnBrk="1" hangingPunct="1">
              <a:lnSpc>
                <a:spcPct val="90000"/>
              </a:lnSpc>
              <a:buFont typeface="Wingdings" pitchFamily="2" charset="2"/>
              <a:buNone/>
              <a:defRPr/>
            </a:pPr>
            <a:r>
              <a:rPr lang="en-US" altLang="en-US" sz="2400" dirty="0" smtClean="0">
                <a:effectLst>
                  <a:outerShdw blurRad="38100" dist="38100" dir="2700000" algn="tl">
                    <a:srgbClr val="000000"/>
                  </a:outerShdw>
                </a:effectLst>
              </a:rPr>
              <a:t>(1940-2011)</a:t>
            </a:r>
            <a:endParaRPr lang="en-US" altLang="en-US" sz="2400" dirty="0" smtClean="0">
              <a:effectLst>
                <a:outerShdw blurRad="38100" dist="38100" dir="2700000" algn="tl">
                  <a:srgbClr val="000000"/>
                </a:outerShdw>
              </a:effectLst>
            </a:endParaRPr>
          </a:p>
          <a:p>
            <a:pPr eaLnBrk="1" hangingPunct="1">
              <a:lnSpc>
                <a:spcPct val="90000"/>
              </a:lnSpc>
              <a:buFont typeface="Wingdings" pitchFamily="2" charset="2"/>
              <a:buNone/>
              <a:defRPr/>
            </a:pPr>
            <a:r>
              <a:rPr lang="en-US" altLang="en-US" sz="1800" dirty="0" smtClean="0"/>
              <a:t>Quoted by President </a:t>
            </a:r>
            <a:r>
              <a:rPr lang="en-US" altLang="en-US" sz="1800" dirty="0" err="1" smtClean="0"/>
              <a:t>Kgalema</a:t>
            </a:r>
            <a:r>
              <a:rPr lang="en-US" altLang="en-US" sz="1800" dirty="0" smtClean="0"/>
              <a:t> </a:t>
            </a:r>
            <a:r>
              <a:rPr lang="en-US" altLang="en-US" sz="1800" dirty="0" err="1" smtClean="0"/>
              <a:t>Motlanthe</a:t>
            </a:r>
            <a:r>
              <a:rPr lang="en-US" altLang="en-US" sz="1800" dirty="0" smtClean="0"/>
              <a:t>,</a:t>
            </a:r>
          </a:p>
          <a:p>
            <a:pPr eaLnBrk="1" hangingPunct="1">
              <a:lnSpc>
                <a:spcPct val="90000"/>
              </a:lnSpc>
              <a:buFont typeface="Wingdings" pitchFamily="2" charset="2"/>
              <a:buNone/>
              <a:defRPr/>
            </a:pPr>
            <a:r>
              <a:rPr lang="en-US" altLang="en-US" sz="1800" dirty="0" smtClean="0"/>
              <a:t>opening address to 2009 Climate Change Summit in South Africa</a:t>
            </a:r>
            <a:r>
              <a:rPr lang="en-US" altLang="en-US" sz="2800" dirty="0" smtClean="0">
                <a:effectLst>
                  <a:outerShdw blurRad="38100" dist="38100" dir="2700000" algn="tl">
                    <a:srgbClr val="000000"/>
                  </a:outerShdw>
                </a:effectLst>
              </a:rPr>
              <a:t> </a:t>
            </a:r>
          </a:p>
        </p:txBody>
      </p:sp>
      <p:sp>
        <p:nvSpPr>
          <p:cNvPr id="118787" name="Rectangle 3"/>
          <p:cNvSpPr>
            <a:spLocks noGrp="1" noChangeArrowheads="1"/>
          </p:cNvSpPr>
          <p:nvPr>
            <p:ph type="title"/>
          </p:nvPr>
        </p:nvSpPr>
        <p:spPr>
          <a:xfrm>
            <a:off x="762000" y="381000"/>
            <a:ext cx="6684200" cy="914400"/>
          </a:xfrm>
        </p:spPr>
        <p:txBody>
          <a:bodyPr/>
          <a:lstStyle/>
          <a:p>
            <a:pPr>
              <a:defRPr/>
            </a:pPr>
            <a:r>
              <a:rPr lang="en-US" altLang="en-US" dirty="0"/>
              <a:t>Question of personal inspiration</a:t>
            </a:r>
            <a:endParaRPr lang="en-GB" altLang="en-US" dirty="0"/>
          </a:p>
        </p:txBody>
      </p:sp>
      <p:pic>
        <p:nvPicPr>
          <p:cNvPr id="4" name="Picture 12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116" y="32657"/>
            <a:ext cx="141845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980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38554"/>
            <a:ext cx="7162800" cy="5509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7806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514600"/>
            <a:ext cx="2743200" cy="1143000"/>
          </a:xfrm>
        </p:spPr>
        <p:txBody>
          <a:bodyPr/>
          <a:lstStyle/>
          <a:p>
            <a:r>
              <a:rPr lang="en-ZA" b="1" i="1" dirty="0" smtClean="0">
                <a:effectLst>
                  <a:outerShdw blurRad="38100" dist="38100" dir="2700000" algn="tl">
                    <a:srgbClr val="000000">
                      <a:alpha val="43137"/>
                    </a:srgbClr>
                  </a:outerShdw>
                </a:effectLst>
              </a:rPr>
              <a:t>Thank you!</a:t>
            </a:r>
            <a:endParaRPr lang="en-ZA"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1616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7600" y="5715000"/>
            <a:ext cx="1666875"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122" name="Rectangle 2"/>
          <p:cNvSpPr>
            <a:spLocks noGrp="1" noChangeArrowheads="1"/>
          </p:cNvSpPr>
          <p:nvPr>
            <p:ph type="title"/>
          </p:nvPr>
        </p:nvSpPr>
        <p:spPr bwMode="auto">
          <a:xfrm>
            <a:off x="533400" y="655637"/>
            <a:ext cx="8229600" cy="563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Global </a:t>
            </a:r>
            <a:r>
              <a:rPr lang="en-GB" altLang="en-US" dirty="0" smtClean="0"/>
              <a:t>Trends- </a:t>
            </a:r>
            <a:r>
              <a:rPr lang="en-GB" altLang="en-US" dirty="0"/>
              <a:t>Disasters </a:t>
            </a:r>
            <a:r>
              <a:rPr lang="en-GB" altLang="en-US" dirty="0" smtClean="0"/>
              <a:t>NOT </a:t>
            </a:r>
            <a:r>
              <a:rPr lang="en-GB" altLang="en-US" dirty="0"/>
              <a:t>natural</a:t>
            </a:r>
            <a:br>
              <a:rPr lang="en-GB" altLang="en-US" dirty="0"/>
            </a:br>
            <a:endParaRPr lang="en-GB" altLang="en-US" dirty="0"/>
          </a:p>
        </p:txBody>
      </p:sp>
      <p:sp>
        <p:nvSpPr>
          <p:cNvPr id="285699" name="Text Box 3"/>
          <p:cNvSpPr txBox="1">
            <a:spLocks noChangeArrowheads="1"/>
          </p:cNvSpPr>
          <p:nvPr/>
        </p:nvSpPr>
        <p:spPr bwMode="auto">
          <a:xfrm>
            <a:off x="533400" y="1425714"/>
            <a:ext cx="4648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defRPr>
                <a:solidFill>
                  <a:schemeClr val="tx1"/>
                </a:solidFill>
                <a:latin typeface="Arial" pitchFamily="34" charset="0"/>
              </a:defRPr>
            </a:lvl1pPr>
            <a:lvl2pPr marL="476250">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eaLnBrk="0" hangingPunct="0">
              <a:defRPr/>
            </a:pPr>
            <a:r>
              <a:rPr lang="en-US" altLang="en-US" sz="2000" i="0" dirty="0" smtClean="0">
                <a:effectLst>
                  <a:outerShdw blurRad="38100" dist="38100" dir="2700000" algn="tl">
                    <a:srgbClr val="C0C0C0"/>
                  </a:outerShdw>
                </a:effectLst>
                <a:cs typeface="Arial" pitchFamily="34" charset="0"/>
              </a:rPr>
              <a:t>Natural and human-induced hazards</a:t>
            </a:r>
          </a:p>
          <a:p>
            <a:pPr eaLnBrk="0" hangingPunct="0">
              <a:defRPr/>
            </a:pPr>
            <a:r>
              <a:rPr lang="en-US" altLang="en-US" sz="2000" i="0" dirty="0" smtClean="0">
                <a:effectLst>
                  <a:outerShdw blurRad="38100" dist="38100" dir="2700000" algn="tl">
                    <a:srgbClr val="C0C0C0"/>
                  </a:outerShdw>
                </a:effectLst>
                <a:cs typeface="Arial" pitchFamily="34" charset="0"/>
              </a:rPr>
              <a:t>Climate change and variables</a:t>
            </a:r>
          </a:p>
        </p:txBody>
      </p:sp>
      <p:sp>
        <p:nvSpPr>
          <p:cNvPr id="285700" name="Text Box 4"/>
          <p:cNvSpPr txBox="1">
            <a:spLocks noChangeArrowheads="1"/>
          </p:cNvSpPr>
          <p:nvPr/>
        </p:nvSpPr>
        <p:spPr bwMode="auto">
          <a:xfrm>
            <a:off x="533400" y="2254746"/>
            <a:ext cx="52197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defRPr>
                <a:solidFill>
                  <a:schemeClr val="tx1"/>
                </a:solidFill>
                <a:latin typeface="Arial" pitchFamily="34" charset="0"/>
              </a:defRPr>
            </a:lvl1pPr>
            <a:lvl2pPr marL="571500">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eaLnBrk="0" hangingPunct="0">
              <a:defRPr/>
            </a:pPr>
            <a:r>
              <a:rPr lang="en-US" altLang="en-US" sz="2000" i="0" dirty="0" smtClean="0">
                <a:effectLst>
                  <a:outerShdw blurRad="38100" dist="38100" dir="2700000" algn="tl">
                    <a:srgbClr val="C0C0C0"/>
                  </a:outerShdw>
                </a:effectLst>
                <a:cs typeface="Arial" pitchFamily="34" charset="0"/>
              </a:rPr>
              <a:t>Socio-economic: poverty,</a:t>
            </a:r>
          </a:p>
          <a:p>
            <a:pPr eaLnBrk="0" hangingPunct="0">
              <a:defRPr/>
            </a:pPr>
            <a:r>
              <a:rPr lang="en-US" altLang="en-US" sz="2000" i="0" dirty="0" smtClean="0">
                <a:effectLst>
                  <a:outerShdw blurRad="38100" dist="38100" dir="2700000" algn="tl">
                    <a:srgbClr val="C0C0C0"/>
                  </a:outerShdw>
                </a:effectLst>
                <a:cs typeface="Arial" pitchFamily="34" charset="0"/>
              </a:rPr>
              <a:t>   unplanned urban growth, lack of awareness and institutional capacities...</a:t>
            </a:r>
          </a:p>
          <a:p>
            <a:pPr eaLnBrk="0" hangingPunct="0">
              <a:defRPr/>
            </a:pPr>
            <a:endParaRPr lang="en-US" altLang="en-US" sz="1200" i="0" dirty="0" smtClean="0">
              <a:effectLst>
                <a:outerShdw blurRad="38100" dist="38100" dir="2700000" algn="tl">
                  <a:srgbClr val="C0C0C0"/>
                </a:outerShdw>
              </a:effectLst>
              <a:cs typeface="Arial" pitchFamily="34" charset="0"/>
            </a:endParaRPr>
          </a:p>
          <a:p>
            <a:pPr eaLnBrk="0" hangingPunct="0">
              <a:defRPr/>
            </a:pPr>
            <a:r>
              <a:rPr lang="en-US" altLang="en-US" sz="2000" i="0" dirty="0" smtClean="0">
                <a:effectLst>
                  <a:outerShdw blurRad="38100" dist="38100" dir="2700000" algn="tl">
                    <a:srgbClr val="C0C0C0"/>
                  </a:outerShdw>
                </a:effectLst>
                <a:cs typeface="Arial" pitchFamily="34" charset="0"/>
              </a:rPr>
              <a:t>Physical: insufficient land use planning, housing, infrastructures located in hazard prone areas...</a:t>
            </a:r>
          </a:p>
          <a:p>
            <a:pPr eaLnBrk="0" hangingPunct="0">
              <a:defRPr/>
            </a:pPr>
            <a:endParaRPr lang="en-US" altLang="en-US" sz="1200" i="0" dirty="0" smtClean="0">
              <a:effectLst>
                <a:outerShdw blurRad="38100" dist="38100" dir="2700000" algn="tl">
                  <a:srgbClr val="C0C0C0"/>
                </a:outerShdw>
              </a:effectLst>
              <a:cs typeface="Arial" pitchFamily="34" charset="0"/>
            </a:endParaRPr>
          </a:p>
          <a:p>
            <a:pPr eaLnBrk="0" hangingPunct="0">
              <a:defRPr/>
            </a:pPr>
            <a:r>
              <a:rPr lang="en-US" altLang="en-US" sz="2000" i="0" dirty="0" smtClean="0">
                <a:effectLst>
                  <a:outerShdw blurRad="38100" dist="38100" dir="2700000" algn="tl">
                    <a:srgbClr val="C0C0C0"/>
                  </a:outerShdw>
                </a:effectLst>
                <a:cs typeface="Arial" pitchFamily="34" charset="0"/>
              </a:rPr>
              <a:t>Environmental degradation </a:t>
            </a:r>
          </a:p>
          <a:p>
            <a:pPr eaLnBrk="0" hangingPunct="0">
              <a:defRPr/>
            </a:pPr>
            <a:r>
              <a:rPr lang="en-US" altLang="en-US" sz="2000" i="0" dirty="0" smtClean="0">
                <a:effectLst>
                  <a:outerShdw blurRad="38100" dist="38100" dir="2700000" algn="tl">
                    <a:srgbClr val="C0C0C0"/>
                  </a:outerShdw>
                </a:effectLst>
                <a:cs typeface="Arial" pitchFamily="34" charset="0"/>
              </a:rPr>
              <a:t>   oil spills; coastal, watershed, forest, wetland degradation...</a:t>
            </a:r>
          </a:p>
        </p:txBody>
      </p:sp>
      <p:sp>
        <p:nvSpPr>
          <p:cNvPr id="285701" name="AutoShape 5"/>
          <p:cNvSpPr>
            <a:spLocks noChangeArrowheads="1"/>
          </p:cNvSpPr>
          <p:nvPr/>
        </p:nvSpPr>
        <p:spPr bwMode="auto">
          <a:xfrm>
            <a:off x="6705600" y="1524000"/>
            <a:ext cx="990600" cy="838200"/>
          </a:xfrm>
          <a:prstGeom prst="upArrow">
            <a:avLst>
              <a:gd name="adj1" fmla="val 50000"/>
              <a:gd name="adj2" fmla="val 25000"/>
            </a:avLst>
          </a:prstGeom>
          <a:solidFill>
            <a:srgbClr val="99CCFF"/>
          </a:solidFill>
          <a:ln w="9525">
            <a:solidFill>
              <a:srgbClr val="66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altLang="en-US" sz="2000" b="1" i="0" dirty="0">
                <a:effectLst>
                  <a:outerShdw blurRad="38100" dist="38100" dir="2700000" algn="tl">
                    <a:srgbClr val="FFFFFF"/>
                  </a:outerShdw>
                </a:effectLst>
                <a:cs typeface="Arial" pitchFamily="34" charset="0"/>
              </a:rPr>
              <a:t>HAZARDS +</a:t>
            </a:r>
          </a:p>
          <a:p>
            <a:pPr algn="ctr" eaLnBrk="0" hangingPunct="0">
              <a:defRPr/>
            </a:pPr>
            <a:r>
              <a:rPr lang="en-US" altLang="en-US" sz="2000" b="1" i="0" dirty="0">
                <a:effectLst>
                  <a:outerShdw blurRad="38100" dist="38100" dir="2700000" algn="tl">
                    <a:srgbClr val="FFFFFF"/>
                  </a:outerShdw>
                </a:effectLst>
                <a:cs typeface="Arial" pitchFamily="34" charset="0"/>
              </a:rPr>
              <a:t>EXTREME EVENTS</a:t>
            </a:r>
            <a:r>
              <a:rPr lang="en-US" altLang="en-US" sz="2400" i="0" dirty="0">
                <a:effectLst>
                  <a:outerShdw blurRad="38100" dist="38100" dir="2700000" algn="tl">
                    <a:srgbClr val="FFFFFF"/>
                  </a:outerShdw>
                </a:effectLst>
                <a:cs typeface="Arial" pitchFamily="34" charset="0"/>
              </a:rPr>
              <a:t> </a:t>
            </a:r>
          </a:p>
        </p:txBody>
      </p:sp>
      <p:sp>
        <p:nvSpPr>
          <p:cNvPr id="285702" name="AutoShape 6"/>
          <p:cNvSpPr>
            <a:spLocks noChangeArrowheads="1"/>
          </p:cNvSpPr>
          <p:nvPr/>
        </p:nvSpPr>
        <p:spPr bwMode="auto">
          <a:xfrm>
            <a:off x="5791200" y="2971800"/>
            <a:ext cx="3000375" cy="2119313"/>
          </a:xfrm>
          <a:prstGeom prst="upArrow">
            <a:avLst>
              <a:gd name="adj1" fmla="val 50000"/>
              <a:gd name="adj2" fmla="val 25000"/>
            </a:avLst>
          </a:prstGeom>
          <a:solidFill>
            <a:srgbClr val="99CCFF"/>
          </a:solidFill>
          <a:ln w="9525">
            <a:solidFill>
              <a:srgbClr val="66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altLang="en-US" sz="2400" b="1" i="0">
                <a:effectLst>
                  <a:outerShdw blurRad="38100" dist="38100" dir="2700000" algn="tl">
                    <a:srgbClr val="FFFFFF"/>
                  </a:outerShdw>
                </a:effectLst>
                <a:cs typeface="Arial" pitchFamily="34" charset="0"/>
              </a:rPr>
              <a:t>VULNERABILITY</a:t>
            </a:r>
          </a:p>
          <a:p>
            <a:pPr algn="ctr" eaLnBrk="0" hangingPunct="0">
              <a:defRPr/>
            </a:pPr>
            <a:endParaRPr lang="en-US" altLang="en-US" sz="2400" i="0">
              <a:effectLst>
                <a:outerShdw blurRad="38100" dist="38100" dir="2700000" algn="tl">
                  <a:srgbClr val="FFFFFF"/>
                </a:outerShdw>
              </a:effectLst>
              <a:cs typeface="Arial" pitchFamily="34" charset="0"/>
            </a:endParaRPr>
          </a:p>
        </p:txBody>
      </p:sp>
      <p:pic>
        <p:nvPicPr>
          <p:cNvPr id="5127" name="Picture 7" descr="ISD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108" y="10886"/>
            <a:ext cx="1026367" cy="59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8"/>
          <p:cNvSpPr>
            <a:spLocks noChangeArrowheads="1"/>
          </p:cNvSpPr>
          <p:nvPr/>
        </p:nvSpPr>
        <p:spPr bwMode="auto">
          <a:xfrm>
            <a:off x="838200" y="6096000"/>
            <a:ext cx="2133600" cy="528638"/>
          </a:xfrm>
          <a:prstGeom prst="rect">
            <a:avLst/>
          </a:prstGeom>
          <a:solidFill>
            <a:srgbClr val="99FF99"/>
          </a:solidFill>
          <a:ln w="9525">
            <a:solidFill>
              <a:srgbClr val="FA09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a:r>
              <a:rPr lang="en-US" altLang="en-US" sz="2800" i="0">
                <a:latin typeface="Arial Narrow" pitchFamily="34" charset="0"/>
              </a:rPr>
              <a:t>Natural hazard </a:t>
            </a:r>
            <a:endParaRPr lang="en-GB" altLang="en-US" sz="2800" i="0">
              <a:latin typeface="Arial Narrow" pitchFamily="34" charset="0"/>
            </a:endParaRPr>
          </a:p>
        </p:txBody>
      </p:sp>
      <p:sp>
        <p:nvSpPr>
          <p:cNvPr id="5129" name="Rectangle 9"/>
          <p:cNvSpPr>
            <a:spLocks noChangeArrowheads="1"/>
          </p:cNvSpPr>
          <p:nvPr/>
        </p:nvSpPr>
        <p:spPr bwMode="auto">
          <a:xfrm>
            <a:off x="3581400" y="6096000"/>
            <a:ext cx="2133600" cy="528638"/>
          </a:xfrm>
          <a:prstGeom prst="rect">
            <a:avLst/>
          </a:prstGeom>
          <a:solidFill>
            <a:srgbClr val="FFCC99"/>
          </a:solidFill>
          <a:ln w="9525">
            <a:solidFill>
              <a:srgbClr val="FA09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a:r>
              <a:rPr lang="en-US" altLang="en-US" sz="2800" i="0">
                <a:latin typeface="Arial Narrow" pitchFamily="34" charset="0"/>
              </a:rPr>
              <a:t>Vulnerability</a:t>
            </a:r>
            <a:endParaRPr lang="en-GB" altLang="en-US" sz="2000">
              <a:latin typeface="Arial Narrow" pitchFamily="34" charset="0"/>
            </a:endParaRPr>
          </a:p>
        </p:txBody>
      </p:sp>
      <p:sp>
        <p:nvSpPr>
          <p:cNvPr id="5130" name="Rectangle 10"/>
          <p:cNvSpPr>
            <a:spLocks noChangeArrowheads="1"/>
          </p:cNvSpPr>
          <p:nvPr/>
        </p:nvSpPr>
        <p:spPr bwMode="auto">
          <a:xfrm>
            <a:off x="3124200" y="6096000"/>
            <a:ext cx="3476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r>
              <a:rPr lang="en-GB" altLang="en-US" sz="2800" b="1" i="0">
                <a:solidFill>
                  <a:srgbClr val="FA0911"/>
                </a:solidFill>
                <a:latin typeface="Arial Narrow" pitchFamily="34" charset="0"/>
              </a:rPr>
              <a:t>x</a:t>
            </a:r>
          </a:p>
        </p:txBody>
      </p:sp>
      <p:sp>
        <p:nvSpPr>
          <p:cNvPr id="5131" name="Rectangle 11"/>
          <p:cNvSpPr>
            <a:spLocks noChangeArrowheads="1"/>
          </p:cNvSpPr>
          <p:nvPr/>
        </p:nvSpPr>
        <p:spPr bwMode="auto">
          <a:xfrm>
            <a:off x="5791200" y="6019800"/>
            <a:ext cx="3540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r>
              <a:rPr lang="en-US" altLang="en-US" sz="2800" i="0">
                <a:solidFill>
                  <a:srgbClr val="FA0911"/>
                </a:solidFill>
                <a:latin typeface="Arial Narrow" pitchFamily="34" charset="0"/>
              </a:rPr>
              <a:t>=</a:t>
            </a:r>
            <a:endParaRPr lang="en-GB" altLang="en-US" sz="2800" i="0">
              <a:solidFill>
                <a:srgbClr val="FA0911"/>
              </a:solidFill>
              <a:latin typeface="Arial Narrow" pitchFamily="34" charset="0"/>
            </a:endParaRPr>
          </a:p>
        </p:txBody>
      </p:sp>
      <p:sp>
        <p:nvSpPr>
          <p:cNvPr id="5132" name="Rectangle 12"/>
          <p:cNvSpPr>
            <a:spLocks noChangeArrowheads="1"/>
          </p:cNvSpPr>
          <p:nvPr/>
        </p:nvSpPr>
        <p:spPr bwMode="auto">
          <a:xfrm>
            <a:off x="6324600" y="6096000"/>
            <a:ext cx="2133600" cy="528638"/>
          </a:xfrm>
          <a:prstGeom prst="rect">
            <a:avLst/>
          </a:prstGeom>
          <a:solidFill>
            <a:srgbClr val="F6E4ED"/>
          </a:solidFill>
          <a:ln w="9525">
            <a:solidFill>
              <a:srgbClr val="FA091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a:r>
              <a:rPr lang="en-US" altLang="en-US" sz="2800" i="0" dirty="0">
                <a:latin typeface="Arial Narrow" pitchFamily="34" charset="0"/>
              </a:rPr>
              <a:t>Disaster</a:t>
            </a:r>
            <a:r>
              <a:rPr lang="es-ES_tradnl" altLang="en-US" sz="2800" i="0" dirty="0">
                <a:latin typeface="Arial Narrow" pitchFamily="34" charset="0"/>
              </a:rPr>
              <a:t> </a:t>
            </a:r>
            <a:r>
              <a:rPr lang="es-ES_tradnl" altLang="en-US" sz="2800" i="0" dirty="0" err="1">
                <a:latin typeface="Arial Narrow" pitchFamily="34" charset="0"/>
              </a:rPr>
              <a:t>Risk</a:t>
            </a:r>
            <a:endParaRPr lang="en-GB" altLang="en-US" sz="2000" dirty="0">
              <a:latin typeface="Arial Narrow" pitchFamily="34" charset="0"/>
            </a:endParaRPr>
          </a:p>
        </p:txBody>
      </p:sp>
      <p:sp>
        <p:nvSpPr>
          <p:cNvPr id="5133" name="Rectangle 13"/>
          <p:cNvSpPr>
            <a:spLocks noChangeArrowheads="1"/>
          </p:cNvSpPr>
          <p:nvPr/>
        </p:nvSpPr>
        <p:spPr bwMode="auto">
          <a:xfrm>
            <a:off x="762000" y="5295900"/>
            <a:ext cx="77724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en-GB" altLang="en-US" sz="2800" i="0" dirty="0">
                <a:solidFill>
                  <a:srgbClr val="FF0000"/>
                </a:solidFill>
              </a:rPr>
              <a:t>Anatomy of “natural” disasters</a:t>
            </a:r>
          </a:p>
        </p:txBody>
      </p:sp>
    </p:spTree>
    <p:extLst>
      <p:ext uri="{BB962C8B-B14F-4D97-AF65-F5344CB8AC3E}">
        <p14:creationId xmlns:p14="http://schemas.microsoft.com/office/powerpoint/2010/main" val="136184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09600" y="533400"/>
            <a:ext cx="9067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fontAlgn="base">
              <a:spcBef>
                <a:spcPct val="0"/>
              </a:spcBef>
              <a:spcAft>
                <a:spcPct val="0"/>
              </a:spcAft>
            </a:pPr>
            <a:r>
              <a:rPr lang="fr-CH" altLang="en-US" sz="4000" i="0" dirty="0" err="1">
                <a:solidFill>
                  <a:schemeClr val="tx2"/>
                </a:solidFill>
                <a:latin typeface="+mj-lt"/>
                <a:ea typeface="+mj-ea"/>
                <a:cs typeface="+mj-cs"/>
              </a:rPr>
              <a:t>Disaster</a:t>
            </a:r>
            <a:r>
              <a:rPr lang="fr-CH" altLang="en-US" sz="4000" i="0" dirty="0">
                <a:solidFill>
                  <a:schemeClr val="tx2"/>
                </a:solidFill>
                <a:latin typeface="+mj-lt"/>
                <a:ea typeface="+mj-ea"/>
                <a:cs typeface="+mj-cs"/>
              </a:rPr>
              <a:t> </a:t>
            </a:r>
            <a:r>
              <a:rPr lang="fr-CH" altLang="en-US" sz="4000" i="0" dirty="0" err="1" smtClean="0">
                <a:solidFill>
                  <a:schemeClr val="tx2"/>
                </a:solidFill>
                <a:latin typeface="+mj-lt"/>
                <a:ea typeface="+mj-ea"/>
                <a:cs typeface="+mj-cs"/>
              </a:rPr>
              <a:t>Reduction</a:t>
            </a:r>
            <a:r>
              <a:rPr lang="fr-CH" altLang="en-US" sz="4000" i="0" dirty="0" smtClean="0">
                <a:solidFill>
                  <a:schemeClr val="tx2"/>
                </a:solidFill>
                <a:latin typeface="+mj-lt"/>
                <a:ea typeface="+mj-ea"/>
                <a:cs typeface="+mj-cs"/>
              </a:rPr>
              <a:t> </a:t>
            </a:r>
            <a:r>
              <a:rPr lang="fr-CH" altLang="en-US" sz="4000" i="0" dirty="0">
                <a:solidFill>
                  <a:schemeClr val="tx2"/>
                </a:solidFill>
                <a:latin typeface="+mj-lt"/>
                <a:ea typeface="+mj-ea"/>
                <a:cs typeface="+mj-cs"/>
              </a:rPr>
              <a:t>– </a:t>
            </a:r>
            <a:r>
              <a:rPr lang="fr-CH" altLang="en-US" sz="4000" i="0" dirty="0" smtClean="0">
                <a:solidFill>
                  <a:schemeClr val="tx2"/>
                </a:solidFill>
                <a:latin typeface="+mj-lt"/>
                <a:ea typeface="+mj-ea"/>
                <a:cs typeface="+mj-cs"/>
              </a:rPr>
              <a:t>Agenda to WCDR-2</a:t>
            </a:r>
            <a:endParaRPr lang="en-GB" altLang="en-US" sz="4000" i="0" dirty="0">
              <a:solidFill>
                <a:schemeClr val="tx2"/>
              </a:solidFill>
              <a:latin typeface="+mj-lt"/>
              <a:ea typeface="+mj-ea"/>
              <a:cs typeface="+mj-cs"/>
            </a:endParaRPr>
          </a:p>
        </p:txBody>
      </p:sp>
      <p:sp>
        <p:nvSpPr>
          <p:cNvPr id="21507" name="Text Box 3"/>
          <p:cNvSpPr txBox="1">
            <a:spLocks noChangeArrowheads="1"/>
          </p:cNvSpPr>
          <p:nvPr/>
        </p:nvSpPr>
        <p:spPr bwMode="auto">
          <a:xfrm>
            <a:off x="304800" y="1371600"/>
            <a:ext cx="8763000" cy="5578475"/>
          </a:xfrm>
          <a:prstGeom prst="rect">
            <a:avLst/>
          </a:prstGeom>
          <a:solidFill>
            <a:schemeClr val="bg1"/>
          </a:solidFill>
          <a:ln>
            <a:noFill/>
          </a:ln>
          <a:effectLst/>
        </p:spPr>
        <p:txBody>
          <a:bodyPr wrap="squar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en-GB" altLang="en-US" sz="2000" b="1" i="0" dirty="0">
                <a:solidFill>
                  <a:schemeClr val="accent2"/>
                </a:solidFill>
              </a:rPr>
              <a:t>1989: IDNDR 1990-1999</a:t>
            </a:r>
            <a:r>
              <a:rPr lang="en-GB" altLang="en-US" sz="2000" dirty="0">
                <a:solidFill>
                  <a:srgbClr val="0000FF"/>
                </a:solidFill>
              </a:rPr>
              <a:t> </a:t>
            </a:r>
            <a:r>
              <a:rPr lang="en-GB" altLang="en-US" sz="2000" dirty="0">
                <a:solidFill>
                  <a:schemeClr val="tx2"/>
                </a:solidFill>
              </a:rPr>
              <a:t>– promotion of disaster reduction, technical and scientific buy-in</a:t>
            </a:r>
          </a:p>
          <a:p>
            <a:pPr eaLnBrk="1" hangingPunct="1"/>
            <a:endParaRPr lang="en-GB" altLang="en-US" sz="2000" dirty="0">
              <a:solidFill>
                <a:schemeClr val="tx2"/>
              </a:solidFill>
            </a:endParaRPr>
          </a:p>
          <a:p>
            <a:pPr eaLnBrk="1" hangingPunct="1"/>
            <a:r>
              <a:rPr lang="en-GB" altLang="en-US" sz="2000" b="1" i="0" dirty="0">
                <a:solidFill>
                  <a:schemeClr val="accent2"/>
                </a:solidFill>
              </a:rPr>
              <a:t>1994: Yokohama Strategy and Plan of Action</a:t>
            </a:r>
            <a:r>
              <a:rPr lang="en-GB" altLang="en-US" sz="2000" dirty="0">
                <a:solidFill>
                  <a:srgbClr val="0000FF"/>
                </a:solidFill>
              </a:rPr>
              <a:t> </a:t>
            </a:r>
            <a:r>
              <a:rPr lang="en-GB" altLang="en-US" sz="2000" dirty="0">
                <a:solidFill>
                  <a:schemeClr val="tx2"/>
                </a:solidFill>
              </a:rPr>
              <a:t>–first blueprint for disaster reduction policy guidance (social &amp; community orientation)</a:t>
            </a:r>
          </a:p>
          <a:p>
            <a:pPr eaLnBrk="1" hangingPunct="1"/>
            <a:endParaRPr lang="en-GB" altLang="en-US" sz="2000" dirty="0">
              <a:solidFill>
                <a:schemeClr val="tx2"/>
              </a:solidFill>
            </a:endParaRPr>
          </a:p>
          <a:p>
            <a:pPr eaLnBrk="1" hangingPunct="1"/>
            <a:r>
              <a:rPr lang="en-GB" altLang="en-US" sz="2000" b="1" i="0" dirty="0">
                <a:solidFill>
                  <a:schemeClr val="accent2"/>
                </a:solidFill>
              </a:rPr>
              <a:t>2000: International Strategy for Disaster Reduction (ISDR)</a:t>
            </a:r>
            <a:r>
              <a:rPr lang="en-GB" altLang="en-US" sz="2000" dirty="0">
                <a:solidFill>
                  <a:srgbClr val="0000FF"/>
                </a:solidFill>
              </a:rPr>
              <a:t> </a:t>
            </a:r>
            <a:r>
              <a:rPr lang="en-GB" altLang="en-US" sz="2000" dirty="0">
                <a:solidFill>
                  <a:schemeClr val="tx2"/>
                </a:solidFill>
              </a:rPr>
              <a:t>- increased public commitment and linkage to sustainable development, enlarged networking and partnerships.  </a:t>
            </a:r>
            <a:r>
              <a:rPr lang="en-GB" altLang="en-US" sz="2000" b="1" dirty="0">
                <a:solidFill>
                  <a:schemeClr val="tx2"/>
                </a:solidFill>
              </a:rPr>
              <a:t>Mechanisms:</a:t>
            </a:r>
            <a:r>
              <a:rPr lang="en-GB" altLang="en-US" sz="2000" dirty="0">
                <a:solidFill>
                  <a:schemeClr val="tx2"/>
                </a:solidFill>
              </a:rPr>
              <a:t> IATF/DR, ISDR secretariat, UN Trust Fund</a:t>
            </a:r>
          </a:p>
          <a:p>
            <a:pPr eaLnBrk="1" hangingPunct="1"/>
            <a:endParaRPr lang="en-GB" altLang="en-US" sz="2000" dirty="0">
              <a:solidFill>
                <a:schemeClr val="tx2"/>
              </a:solidFill>
            </a:endParaRPr>
          </a:p>
          <a:p>
            <a:pPr eaLnBrk="1" hangingPunct="1"/>
            <a:r>
              <a:rPr lang="en-GB" altLang="en-US" sz="2000" b="1" i="0" dirty="0">
                <a:solidFill>
                  <a:schemeClr val="accent2"/>
                </a:solidFill>
              </a:rPr>
              <a:t>2002: Johannesburg Plan of Implementation- WSSD</a:t>
            </a:r>
            <a:r>
              <a:rPr lang="en-GB" altLang="en-US" sz="2000" b="1" i="0" dirty="0">
                <a:solidFill>
                  <a:srgbClr val="0000FF"/>
                </a:solidFill>
              </a:rPr>
              <a:t> </a:t>
            </a:r>
            <a:r>
              <a:rPr lang="en-GB" altLang="en-US" sz="2000" dirty="0">
                <a:solidFill>
                  <a:schemeClr val="tx2"/>
                </a:solidFill>
              </a:rPr>
              <a:t>Includes </a:t>
            </a:r>
            <a:r>
              <a:rPr lang="en-GB" altLang="en-US" sz="2000" dirty="0" smtClean="0">
                <a:solidFill>
                  <a:schemeClr val="tx2"/>
                </a:solidFill>
              </a:rPr>
              <a:t>new </a:t>
            </a:r>
            <a:r>
              <a:rPr lang="en-GB" altLang="en-US" sz="2000" dirty="0">
                <a:solidFill>
                  <a:schemeClr val="tx2"/>
                </a:solidFill>
              </a:rPr>
              <a:t>section on “</a:t>
            </a:r>
            <a:r>
              <a:rPr lang="en-GB" altLang="en-US" sz="2000" dirty="0">
                <a:solidFill>
                  <a:schemeClr val="tx2"/>
                </a:solidFill>
                <a:cs typeface="Times New Roman" pitchFamily="18" charset="0"/>
              </a:rPr>
              <a:t>An integrated, multi-hazard, inclusive approach to address vulnerability, risk assessment and disaster management…”</a:t>
            </a:r>
            <a:endParaRPr lang="en-GB" altLang="en-US" sz="2000" dirty="0">
              <a:solidFill>
                <a:schemeClr val="tx2"/>
              </a:solidFill>
            </a:endParaRPr>
          </a:p>
          <a:p>
            <a:pPr eaLnBrk="1" hangingPunct="1"/>
            <a:endParaRPr lang="en-GB" altLang="en-US" sz="2000" dirty="0">
              <a:solidFill>
                <a:schemeClr val="tx2"/>
              </a:solidFill>
            </a:endParaRPr>
          </a:p>
          <a:p>
            <a:pPr eaLnBrk="1" hangingPunct="1"/>
            <a:r>
              <a:rPr lang="en-GB" altLang="en-US" sz="2000" b="1" i="0" dirty="0">
                <a:solidFill>
                  <a:schemeClr val="accent2"/>
                </a:solidFill>
              </a:rPr>
              <a:t>2005: WCDR - Hyogo Framework for Action 2005-2015</a:t>
            </a:r>
            <a:r>
              <a:rPr lang="en-GB" altLang="en-US" sz="2000" dirty="0">
                <a:solidFill>
                  <a:srgbClr val="0000FF"/>
                </a:solidFill>
              </a:rPr>
              <a:t>  </a:t>
            </a:r>
            <a:r>
              <a:rPr lang="en-GB" altLang="en-US" sz="2000" dirty="0">
                <a:solidFill>
                  <a:schemeClr val="tx2"/>
                </a:solidFill>
              </a:rPr>
              <a:t>Building </a:t>
            </a:r>
            <a:r>
              <a:rPr lang="en-GB" altLang="en-US" sz="2000" dirty="0" smtClean="0">
                <a:solidFill>
                  <a:schemeClr val="tx2"/>
                </a:solidFill>
              </a:rPr>
              <a:t>Resilience </a:t>
            </a:r>
            <a:r>
              <a:rPr lang="en-GB" altLang="en-US" sz="2000" dirty="0">
                <a:solidFill>
                  <a:schemeClr val="tx2"/>
                </a:solidFill>
              </a:rPr>
              <a:t>of Nations and Communities to Disasters</a:t>
            </a:r>
          </a:p>
          <a:p>
            <a:pPr lvl="2" eaLnBrk="1" hangingPunct="1">
              <a:buFont typeface="Wingdings" pitchFamily="2" charset="2"/>
              <a:buNone/>
            </a:pPr>
            <a:endParaRPr lang="en-GB" altLang="en-US" sz="2000" dirty="0">
              <a:solidFill>
                <a:schemeClr val="tx2"/>
              </a:solidFill>
            </a:endParaRPr>
          </a:p>
        </p:txBody>
      </p:sp>
    </p:spTree>
    <p:extLst>
      <p:ext uri="{BB962C8B-B14F-4D97-AF65-F5344CB8AC3E}">
        <p14:creationId xmlns:p14="http://schemas.microsoft.com/office/powerpoint/2010/main" val="745219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t>
            </a:r>
            <a:r>
              <a:rPr lang="en-US" dirty="0" smtClean="0"/>
              <a:t>yogo Framework of Action 1995-2015</a:t>
            </a:r>
            <a:endParaRPr lang="en-ZA" dirty="0"/>
          </a:p>
        </p:txBody>
      </p:sp>
      <p:sp>
        <p:nvSpPr>
          <p:cNvPr id="3" name="Content Placeholder 2"/>
          <p:cNvSpPr>
            <a:spLocks noGrp="1"/>
          </p:cNvSpPr>
          <p:nvPr>
            <p:ph idx="1"/>
          </p:nvPr>
        </p:nvSpPr>
        <p:spPr/>
        <p:txBody>
          <a:bodyPr anchor="ctr"/>
          <a:lstStyle/>
          <a:p>
            <a:pPr marL="0" indent="0">
              <a:buNone/>
            </a:pPr>
            <a:r>
              <a:rPr lang="en-US" sz="2200" dirty="0" smtClean="0"/>
              <a:t>Yokohama </a:t>
            </a:r>
            <a:r>
              <a:rPr lang="en-US" sz="2200" dirty="0"/>
              <a:t>Strategy + </a:t>
            </a:r>
            <a:r>
              <a:rPr lang="en-US" sz="2200" dirty="0" smtClean="0"/>
              <a:t>World Conference Disaster Reduction =</a:t>
            </a:r>
          </a:p>
          <a:p>
            <a:pPr marL="0" indent="0">
              <a:buNone/>
            </a:pPr>
            <a:endParaRPr lang="en-US" sz="2200" dirty="0" smtClean="0"/>
          </a:p>
          <a:p>
            <a:pPr marL="514350" indent="-514350">
              <a:buFont typeface="+mj-lt"/>
              <a:buAutoNum type="arabicPeriod"/>
            </a:pPr>
            <a:r>
              <a:rPr lang="en-US" sz="2200" dirty="0" smtClean="0"/>
              <a:t>Ensure </a:t>
            </a:r>
            <a:r>
              <a:rPr lang="en-US" sz="2200" dirty="0"/>
              <a:t>that disaster risk reduction is a national and a local priority with </a:t>
            </a:r>
            <a:r>
              <a:rPr lang="en-US" sz="2200" dirty="0" smtClean="0"/>
              <a:t>a strong </a:t>
            </a:r>
            <a:r>
              <a:rPr lang="en-US" sz="2200" dirty="0"/>
              <a:t>institutional basis for implementation. </a:t>
            </a:r>
          </a:p>
          <a:p>
            <a:pPr marL="514350" indent="-514350">
              <a:buFont typeface="+mj-lt"/>
              <a:buAutoNum type="arabicPeriod"/>
            </a:pPr>
            <a:r>
              <a:rPr lang="en-US" sz="2200" dirty="0" smtClean="0"/>
              <a:t>Identify</a:t>
            </a:r>
            <a:r>
              <a:rPr lang="en-US" sz="2200" dirty="0"/>
              <a:t>, assess and monitor disaster risks and enhance early warning.            </a:t>
            </a:r>
            <a:endParaRPr lang="en-US" sz="2200" dirty="0" smtClean="0"/>
          </a:p>
          <a:p>
            <a:pPr marL="514350" indent="-514350">
              <a:buFont typeface="+mj-lt"/>
              <a:buAutoNum type="arabicPeriod"/>
            </a:pPr>
            <a:r>
              <a:rPr lang="en-US" sz="2200" dirty="0" smtClean="0"/>
              <a:t>Use </a:t>
            </a:r>
            <a:r>
              <a:rPr lang="en-US" sz="2200" dirty="0"/>
              <a:t>knowledge, innovation and education to build a culture of safety and </a:t>
            </a:r>
            <a:r>
              <a:rPr lang="en-US" sz="2200" dirty="0" smtClean="0"/>
              <a:t>resilience </a:t>
            </a:r>
            <a:r>
              <a:rPr lang="en-US" sz="2200" dirty="0"/>
              <a:t>at all levels.  </a:t>
            </a:r>
            <a:endParaRPr lang="en-US" sz="2200" dirty="0" smtClean="0"/>
          </a:p>
          <a:p>
            <a:pPr marL="514350" indent="-514350">
              <a:buFont typeface="+mj-lt"/>
              <a:buAutoNum type="arabicPeriod"/>
            </a:pPr>
            <a:r>
              <a:rPr lang="en-US" sz="2200" dirty="0" smtClean="0"/>
              <a:t>Reduce </a:t>
            </a:r>
            <a:r>
              <a:rPr lang="en-US" sz="2200" dirty="0"/>
              <a:t>the underlying risk factors.  </a:t>
            </a:r>
            <a:endParaRPr lang="en-US" sz="2200" dirty="0" smtClean="0"/>
          </a:p>
          <a:p>
            <a:pPr marL="514350" indent="-514350">
              <a:buFont typeface="+mj-lt"/>
              <a:buAutoNum type="arabicPeriod"/>
            </a:pPr>
            <a:r>
              <a:rPr lang="en-US" sz="2200" dirty="0" smtClean="0"/>
              <a:t>Strengthen </a:t>
            </a:r>
            <a:r>
              <a:rPr lang="en-US" sz="2200" dirty="0"/>
              <a:t>disaster preparedness for effective response at all levels. </a:t>
            </a:r>
            <a:endParaRPr lang="en-ZA" sz="2200" dirty="0"/>
          </a:p>
        </p:txBody>
      </p:sp>
    </p:spTree>
    <p:extLst>
      <p:ext uri="{BB962C8B-B14F-4D97-AF65-F5344CB8AC3E}">
        <p14:creationId xmlns:p14="http://schemas.microsoft.com/office/powerpoint/2010/main" val="3826892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imee\My Documents\Rowena 2015\Pat Reid Memo Lecture 2015\HFA\timel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073772"/>
            <a:ext cx="8305800" cy="57842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Documents and Settings\aimee\My Documents\Rowena 2015\Pat Reid Memo Lecture 2015\HFA\timelin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613" t="28698"/>
          <a:stretch/>
        </p:blipFill>
        <p:spPr bwMode="auto">
          <a:xfrm>
            <a:off x="4568295" y="76201"/>
            <a:ext cx="4423305" cy="6781799"/>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71600" y="304800"/>
            <a:ext cx="8229600" cy="782569"/>
          </a:xfrm>
        </p:spPr>
        <p:txBody>
          <a:bodyPr/>
          <a:lstStyle/>
          <a:p>
            <a:r>
              <a:rPr lang="en-ZA" dirty="0" smtClean="0"/>
              <a:t>Post-2015 DRR Framework</a:t>
            </a:r>
            <a:endParaRPr lang="en-ZA" dirty="0"/>
          </a:p>
        </p:txBody>
      </p:sp>
    </p:spTree>
    <p:extLst>
      <p:ext uri="{BB962C8B-B14F-4D97-AF65-F5344CB8AC3E}">
        <p14:creationId xmlns:p14="http://schemas.microsoft.com/office/powerpoint/2010/main" val="113503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229600" cy="895350"/>
          </a:xfrm>
        </p:spPr>
        <p:txBody>
          <a:bodyPr/>
          <a:lstStyle/>
          <a:p>
            <a:r>
              <a:rPr lang="en-ZA" dirty="0" smtClean="0"/>
              <a:t>Post-2015 Priorities for Action</a:t>
            </a:r>
            <a:endParaRPr lang="en-ZA" dirty="0"/>
          </a:p>
        </p:txBody>
      </p:sp>
      <p:sp>
        <p:nvSpPr>
          <p:cNvPr id="3" name="Content Placeholder 2"/>
          <p:cNvSpPr>
            <a:spLocks noGrp="1"/>
          </p:cNvSpPr>
          <p:nvPr>
            <p:ph idx="1"/>
          </p:nvPr>
        </p:nvSpPr>
        <p:spPr>
          <a:xfrm>
            <a:off x="304800" y="1600200"/>
            <a:ext cx="8229600" cy="4648200"/>
          </a:xfrm>
        </p:spPr>
        <p:txBody>
          <a:bodyPr/>
          <a:lstStyle/>
          <a:p>
            <a:r>
              <a:rPr lang="en-ZA" dirty="0" smtClean="0"/>
              <a:t>Experience gained through implementation of the HFA indicates need for “… focussed action across sectors by States at local national, regional and global levels in …”:</a:t>
            </a:r>
          </a:p>
          <a:p>
            <a:pPr marL="850900" lvl="1" indent="-457200">
              <a:buFont typeface="+mj-lt"/>
              <a:buAutoNum type="arabicPeriod"/>
            </a:pPr>
            <a:r>
              <a:rPr lang="en-ZA" dirty="0" smtClean="0"/>
              <a:t>Understanding disaster risk</a:t>
            </a:r>
          </a:p>
          <a:p>
            <a:pPr marL="850900" lvl="1" indent="-457200">
              <a:buFont typeface="+mj-lt"/>
              <a:buAutoNum type="arabicPeriod"/>
            </a:pPr>
            <a:r>
              <a:rPr lang="en-ZA" dirty="0" smtClean="0"/>
              <a:t>Strengthening governance and institutions to manage disaster risk</a:t>
            </a:r>
          </a:p>
          <a:p>
            <a:pPr marL="850900" lvl="1" indent="-457200">
              <a:buFont typeface="+mj-lt"/>
              <a:buAutoNum type="arabicPeriod"/>
            </a:pPr>
            <a:r>
              <a:rPr lang="en-ZA" dirty="0" smtClean="0"/>
              <a:t>Investing in economic, social, cultural and environmental resilience</a:t>
            </a:r>
          </a:p>
          <a:p>
            <a:pPr marL="850900" lvl="1" indent="-457200">
              <a:buFont typeface="+mj-lt"/>
              <a:buAutoNum type="arabicPeriod"/>
            </a:pPr>
            <a:r>
              <a:rPr lang="en-ZA" dirty="0" smtClean="0"/>
              <a:t>Enhancing preparedness for effective response, and building back better in recovery and response</a:t>
            </a:r>
          </a:p>
          <a:p>
            <a:pPr marL="850900" lvl="1" indent="-457200">
              <a:buFont typeface="+mj-lt"/>
              <a:buAutoNum type="arabicPeriod"/>
            </a:pPr>
            <a:endParaRPr lang="en-ZA" dirty="0"/>
          </a:p>
        </p:txBody>
      </p:sp>
    </p:spTree>
    <p:extLst>
      <p:ext uri="{BB962C8B-B14F-4D97-AF65-F5344CB8AC3E}">
        <p14:creationId xmlns:p14="http://schemas.microsoft.com/office/powerpoint/2010/main" val="15285156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2110</TotalTime>
  <Words>3442</Words>
  <Application>Microsoft Office PowerPoint</Application>
  <PresentationFormat>On-screen Show (4:3)</PresentationFormat>
  <Paragraphs>355</Paragraphs>
  <Slides>40</Slides>
  <Notes>23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Flow</vt:lpstr>
      <vt:lpstr>PAT REID MEMORIAL LECTURE  North-West University    Trends and Patterns in Disaster Reduction   Rowena Hay MSc</vt:lpstr>
      <vt:lpstr>Acknowledgment of Pat Reid</vt:lpstr>
      <vt:lpstr>Outline</vt:lpstr>
      <vt:lpstr>PowerPoint Presentation</vt:lpstr>
      <vt:lpstr>Global Trends- Disasters NOT natural </vt:lpstr>
      <vt:lpstr>PowerPoint Presentation</vt:lpstr>
      <vt:lpstr>Hyogo Framework of Action 1995-2015</vt:lpstr>
      <vt:lpstr>Post-2015 DRR Framework</vt:lpstr>
      <vt:lpstr>Post-2015 Priorities for Action</vt:lpstr>
      <vt:lpstr>Post-2015 goals</vt:lpstr>
      <vt:lpstr>Outline</vt:lpstr>
      <vt:lpstr>Sasakawa Award perspectives</vt:lpstr>
      <vt:lpstr>UNISDR Sasakawa Awards</vt:lpstr>
      <vt:lpstr>UNISDR Sasakawa Awards</vt:lpstr>
      <vt:lpstr>Trends in Sasakawa awards</vt:lpstr>
      <vt:lpstr>Outline</vt:lpstr>
      <vt:lpstr>World Economic Forum perspectives</vt:lpstr>
      <vt:lpstr>WEF Risk Categories </vt:lpstr>
      <vt:lpstr>WEF Global Risks Landscape </vt:lpstr>
      <vt:lpstr>WEF Global Risk Impact (Top 5s) </vt:lpstr>
      <vt:lpstr> Interconnections Map</vt:lpstr>
      <vt:lpstr>WEF  Global Risks  – Gender bias </vt:lpstr>
      <vt:lpstr>WEF  Global Risks – Age bias </vt:lpstr>
      <vt:lpstr>Global Risks and Emerging Trends </vt:lpstr>
      <vt:lpstr>Outline</vt:lpstr>
      <vt:lpstr>Long-term perspective on vulnerability</vt:lpstr>
      <vt:lpstr>UNEP-GEAS perspective on growth: dependence on fossil-fuel gift?</vt:lpstr>
      <vt:lpstr>Planetary boundaries framework</vt:lpstr>
      <vt:lpstr>Ecological footprint</vt:lpstr>
      <vt:lpstr>Five factors in societal collapse</vt:lpstr>
      <vt:lpstr>Outline</vt:lpstr>
      <vt:lpstr>Resilience: Focus on Cities</vt:lpstr>
      <vt:lpstr>Resilience: Focus on Water</vt:lpstr>
      <vt:lpstr>Post-2015  Global goal for water</vt:lpstr>
      <vt:lpstr>Post-2015  Global goal for water (cont.)</vt:lpstr>
      <vt:lpstr>Challenge to good governance</vt:lpstr>
      <vt:lpstr>Challenge to value systems</vt:lpstr>
      <vt:lpstr>Positive deviance at heart of resilience?</vt:lpstr>
      <vt:lpstr>Question of personal inspiration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Hartnady</dc:creator>
  <cp:lastModifiedBy>Chris Hartnady</cp:lastModifiedBy>
  <cp:revision>199</cp:revision>
  <dcterms:created xsi:type="dcterms:W3CDTF">2006-08-16T00:00:00Z</dcterms:created>
  <dcterms:modified xsi:type="dcterms:W3CDTF">2015-01-30T05:23:12Z</dcterms:modified>
</cp:coreProperties>
</file>